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</p:sldMasterIdLst>
  <p:notesMasterIdLst>
    <p:notesMasterId r:id="rId75"/>
  </p:notesMasterIdLst>
  <p:handoutMasterIdLst>
    <p:handoutMasterId r:id="rId76"/>
  </p:handoutMasterIdLst>
  <p:sldIdLst>
    <p:sldId id="836" r:id="rId2"/>
    <p:sldId id="870" r:id="rId3"/>
    <p:sldId id="871" r:id="rId4"/>
    <p:sldId id="908" r:id="rId5"/>
    <p:sldId id="965" r:id="rId6"/>
    <p:sldId id="971" r:id="rId7"/>
    <p:sldId id="973" r:id="rId8"/>
    <p:sldId id="1001" r:id="rId9"/>
    <p:sldId id="1002" r:id="rId10"/>
    <p:sldId id="1003" r:id="rId11"/>
    <p:sldId id="974" r:id="rId12"/>
    <p:sldId id="1004" r:id="rId13"/>
    <p:sldId id="1005" r:id="rId14"/>
    <p:sldId id="1006" r:id="rId15"/>
    <p:sldId id="1008" r:id="rId16"/>
    <p:sldId id="1009" r:id="rId17"/>
    <p:sldId id="1029" r:id="rId18"/>
    <p:sldId id="1030" r:id="rId19"/>
    <p:sldId id="1031" r:id="rId20"/>
    <p:sldId id="1032" r:id="rId21"/>
    <p:sldId id="1012" r:id="rId22"/>
    <p:sldId id="975" r:id="rId23"/>
    <p:sldId id="1013" r:id="rId24"/>
    <p:sldId id="1014" r:id="rId25"/>
    <p:sldId id="1015" r:id="rId26"/>
    <p:sldId id="1027" r:id="rId27"/>
    <p:sldId id="1028" r:id="rId28"/>
    <p:sldId id="1034" r:id="rId29"/>
    <p:sldId id="1035" r:id="rId30"/>
    <p:sldId id="1039" r:id="rId31"/>
    <p:sldId id="1040" r:id="rId32"/>
    <p:sldId id="1041" r:id="rId33"/>
    <p:sldId id="1042" r:id="rId34"/>
    <p:sldId id="1043" r:id="rId35"/>
    <p:sldId id="1044" r:id="rId36"/>
    <p:sldId id="1045" r:id="rId37"/>
    <p:sldId id="1046" r:id="rId38"/>
    <p:sldId id="1047" r:id="rId39"/>
    <p:sldId id="1048" r:id="rId40"/>
    <p:sldId id="1049" r:id="rId41"/>
    <p:sldId id="1053" r:id="rId42"/>
    <p:sldId id="1054" r:id="rId43"/>
    <p:sldId id="1056" r:id="rId44"/>
    <p:sldId id="1057" r:id="rId45"/>
    <p:sldId id="1059" r:id="rId46"/>
    <p:sldId id="1062" r:id="rId47"/>
    <p:sldId id="1061" r:id="rId48"/>
    <p:sldId id="932" r:id="rId49"/>
    <p:sldId id="937" r:id="rId50"/>
    <p:sldId id="1064" r:id="rId51"/>
    <p:sldId id="940" r:id="rId52"/>
    <p:sldId id="1063" r:id="rId53"/>
    <p:sldId id="1065" r:id="rId54"/>
    <p:sldId id="1066" r:id="rId55"/>
    <p:sldId id="1067" r:id="rId56"/>
    <p:sldId id="1010" r:id="rId57"/>
    <p:sldId id="1011" r:id="rId58"/>
    <p:sldId id="1033" r:id="rId59"/>
    <p:sldId id="1068" r:id="rId60"/>
    <p:sldId id="1069" r:id="rId61"/>
    <p:sldId id="1018" r:id="rId62"/>
    <p:sldId id="1019" r:id="rId63"/>
    <p:sldId id="1020" r:id="rId64"/>
    <p:sldId id="1021" r:id="rId65"/>
    <p:sldId id="1022" r:id="rId66"/>
    <p:sldId id="1023" r:id="rId67"/>
    <p:sldId id="1024" r:id="rId68"/>
    <p:sldId id="1025" r:id="rId69"/>
    <p:sldId id="1026" r:id="rId70"/>
    <p:sldId id="1050" r:id="rId71"/>
    <p:sldId id="1051" r:id="rId72"/>
    <p:sldId id="1052" r:id="rId73"/>
    <p:sldId id="1060" r:id="rId74"/>
  </p:sldIdLst>
  <p:sldSz cx="9144000" cy="6858000" type="screen4x3"/>
  <p:notesSz cx="6858000" cy="9144000"/>
  <p:embeddedFontLst>
    <p:embeddedFont>
      <p:font typeface="Calibri" pitchFamily="34" charset="0"/>
      <p:regular r:id="rId77"/>
      <p:bold r:id="rId78"/>
      <p:italic r:id="rId79"/>
      <p:boldItalic r:id="rId80"/>
    </p:embeddedFont>
    <p:embeddedFont>
      <p:font typeface="Cambria Math" pitchFamily="18" charset="0"/>
      <p:regular r:id="rId81"/>
    </p:embeddedFont>
    <p:embeddedFont>
      <p:font typeface="Arial Unicode MS" pitchFamily="34" charset="-122"/>
      <p:regular r:id="rId82"/>
    </p:embeddedFont>
    <p:embeddedFont>
      <p:font typeface="新細明體" pitchFamily="18" charset="-120"/>
      <p:regular r:id="rId83"/>
    </p:embeddedFont>
    <p:embeddedFont>
      <p:font typeface="Trebuchet MS" pitchFamily="34" charset="0"/>
      <p:regular r:id="rId84"/>
      <p:bold r:id="rId85"/>
      <p:italic r:id="rId86"/>
      <p:boldItalic r:id="rId87"/>
    </p:embeddedFont>
  </p:embeddedFontLst>
  <p:custDataLst>
    <p:tags r:id="rId8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g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0099FF"/>
    <a:srgbClr val="0000FF"/>
    <a:srgbClr val="000099"/>
    <a:srgbClr val="0033CC"/>
    <a:srgbClr val="FFFFFF"/>
    <a:srgbClr val="CCFFFF"/>
    <a:srgbClr val="66CCFF"/>
    <a:srgbClr val="0066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92131" autoAdjust="0"/>
  </p:normalViewPr>
  <p:slideViewPr>
    <p:cSldViewPr>
      <p:cViewPr varScale="1">
        <p:scale>
          <a:sx n="68" d="100"/>
          <a:sy n="68" d="100"/>
        </p:scale>
        <p:origin x="-14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tags" Target="tags/tag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3D844F7-140E-4AF4-8C02-4583E4CAE1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3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496A1E7-78E2-4643-B406-B97E30DA8E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16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 smtClean="0"/>
                  <a:t>Note that we use the normalized relation matrices instead of the original ones:</a:t>
                </a:r>
                <a:br>
                  <a:rPr lang="en-US" sz="32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20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320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320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3200">
                              <a:latin typeface="Cambria Math"/>
                            </a:rPr>
                            <m:t>𝑖𝑗</m:t>
                          </m:r>
                        </m:sub>
                        <m:sup>
                          <m:r>
                            <a:rPr lang="en-US" sz="3200">
                              <a:latin typeface="Cambria Math"/>
                            </a:rPr>
                            <m:t>(−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3200">
                              <a:latin typeface="Cambria Math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3200">
                              <a:latin typeface="Cambria Math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320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3200">
                              <a:latin typeface="Cambria Math"/>
                            </a:rPr>
                            <m:t>𝑗𝑖</m:t>
                          </m:r>
                        </m:sub>
                        <m:sup>
                          <m:r>
                            <a:rPr lang="en-US" altLang="zh-CN" sz="3200">
                              <a:latin typeface="Cambria Math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320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320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3200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altLang="zh-CN" sz="320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320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320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altLang="zh-CN" sz="3200">
                          <a:latin typeface="Cambria Math"/>
                        </a:rPr>
                        <m:t>=</m:t>
                      </m:r>
                      <m:r>
                        <a:rPr lang="en-US" altLang="zh-CN" sz="3200">
                          <a:latin typeface="Cambria Math"/>
                        </a:rPr>
                        <m:t>𝑑𝑖𝑎𝑔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32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3200">
                                  <a:latin typeface="Cambria Math"/>
                                </a:rPr>
                                <m:t>𝑞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3200">
                                      <a:latin typeface="Cambria Math"/>
                                    </a:rPr>
                                    <m:t>𝑖𝑗</m:t>
                                  </m:r>
                                  <m:r>
                                    <a:rPr lang="en-US" altLang="zh-CN" sz="3200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zh-CN" sz="3200">
                                      <a:latin typeface="Cambria Math"/>
                                    </a:rPr>
                                    <m:t>𝑝𝑞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3200">
                          <a:latin typeface="Cambria Math"/>
                        </a:rPr>
                        <m:t> </m:t>
                      </m:r>
                    </m:oMath>
                  </m:oMathPara>
                </a14:m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/>
                  <a:t>This not only generates more stable results, but also supports the later steps since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320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320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 by any constant will not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320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 smtClean="0"/>
                  <a:t>Note that we use the normalized relation matrices instead of the original ones:</a:t>
                </a:r>
                <a:br>
                  <a:rPr lang="en-US" sz="3200" dirty="0" smtClean="0"/>
                </a:br>
                <a:r>
                  <a:rPr lang="en-US" sz="3200" i="0">
                    <a:latin typeface="Cambria Math"/>
                  </a:rPr>
                  <a:t>𝑆_𝑖𝑗=𝐷_𝑖𝑗^((−1/2)) 𝑅_𝑖𝑗</a:t>
                </a:r>
                <a:r>
                  <a:rPr lang="en-US" altLang="zh-CN" sz="3200" i="0">
                    <a:latin typeface="Cambria Math"/>
                  </a:rPr>
                  <a:t> 𝐷_𝑗𝑖^((−1/2)),  𝐷_𝑖𝑗=𝑑𝑖𝑎𝑔[∑2_𝑞▒𝑅_(𝑖𝑗, 𝑝𝑞) ]  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:r>
                  <a:rPr lang="en-US" sz="3200" dirty="0"/>
                  <a:t>This not only generates more stable results, but also supports the later steps since multiplying </a:t>
                </a:r>
                <a:r>
                  <a:rPr lang="en-US" altLang="zh-CN" sz="3200" i="0">
                    <a:latin typeface="Cambria Math"/>
                  </a:rPr>
                  <a:t>𝑅_𝑖𝑗</a:t>
                </a:r>
                <a:r>
                  <a:rPr lang="en-US" sz="3200" dirty="0"/>
                  <a:t> by any constant will not change </a:t>
                </a:r>
                <a:r>
                  <a:rPr lang="en-US" sz="3200" i="0">
                    <a:latin typeface="Cambria Math"/>
                  </a:rPr>
                  <a:t>𝑆_𝑖𝑗</a:t>
                </a:r>
                <a:endParaRPr lang="en-US" sz="32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1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64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7D43B-C2FB-40AD-A67E-4AD3623CF47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31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/>
              <a:t>An node within one class can either be very important (highly ranked), or unimportant (lowly ranked)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/>
              <a:t>Classifying highly ranked nodes incorrectly is much more serious than making mistakes on lowly ranked nodes, and should cause more penalty.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0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/>
              <a:t>Ranking database and information retrieval</a:t>
            </a:r>
            <a:r>
              <a:rPr lang="en-US" sz="2400" b="0" baseline="0" dirty="0" smtClean="0"/>
              <a:t> </a:t>
            </a:r>
            <a:r>
              <a:rPr lang="en-US" sz="2400" b="0" dirty="0" smtClean="0"/>
              <a:t>conferences together may not make much sense since the top conferences in different classes are not really comparable.</a:t>
            </a:r>
          </a:p>
          <a:p>
            <a:r>
              <a:rPr lang="en-US" sz="2400" b="0" dirty="0" smtClean="0"/>
              <a:t>The dull ranking results in the mixed classes are not caused by the</a:t>
            </a:r>
            <a:r>
              <a:rPr lang="en-US" sz="2400" b="0" baseline="0" dirty="0" smtClean="0"/>
              <a:t> </a:t>
            </a:r>
            <a:r>
              <a:rPr lang="en-US" sz="2400" b="0" dirty="0" smtClean="0"/>
              <a:t>specific ranking scheme,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4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why</a:t>
            </a:r>
            <a:r>
              <a:rPr lang="en-US" altLang="zh-CN" baseline="0" dirty="0" smtClean="0"/>
              <a:t> this method works?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7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400" b="0" dirty="0" smtClean="0"/>
              <a:t>identifying one class from a mixture of classes</a:t>
            </a:r>
            <a:r>
              <a:rPr lang="en-US" altLang="zh-CN" sz="2400" b="0" baseline="0" dirty="0" smtClean="0"/>
              <a:t> </a:t>
            </a:r>
            <a:r>
              <a:rPr lang="en-US" altLang="zh-CN" sz="2400" b="0" dirty="0" smtClean="0"/>
              <a:t>becomes more difficult since more noise is introduced by the increasing number of negative examples. </a:t>
            </a:r>
          </a:p>
          <a:p>
            <a:r>
              <a:rPr lang="en-US" altLang="zh-CN" sz="2400" b="0" smtClean="0"/>
              <a:t>So it is beneficial </a:t>
            </a:r>
            <a:r>
              <a:rPr lang="en-US" altLang="zh-CN" sz="2400" b="0" dirty="0" smtClean="0"/>
              <a:t>to extract the sub-network of one class to study</a:t>
            </a:r>
          </a:p>
          <a:p>
            <a:r>
              <a:rPr lang="en-US" altLang="zh-CN" sz="2400" b="0" dirty="0" smtClean="0"/>
              <a:t>this specific class.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09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2400" b="0" dirty="0" smtClean="0"/>
              <a:t>identifying one class from a mixture of classes</a:t>
            </a:r>
            <a:r>
              <a:rPr lang="en-US" altLang="zh-CN" sz="2400" b="0" baseline="0" dirty="0" smtClean="0"/>
              <a:t> </a:t>
            </a:r>
            <a:r>
              <a:rPr lang="en-US" altLang="zh-CN" sz="2400" b="0" dirty="0" smtClean="0"/>
              <a:t>becomes more difficult since more noise is introduced by the increasing number of negative examples. </a:t>
            </a:r>
          </a:p>
          <a:p>
            <a:r>
              <a:rPr lang="en-US" altLang="zh-CN" sz="2400" b="0" smtClean="0"/>
              <a:t>So it is beneficial </a:t>
            </a:r>
            <a:r>
              <a:rPr lang="en-US" altLang="zh-CN" sz="2400" b="0" dirty="0" smtClean="0"/>
              <a:t>to extract the sub-network of one class to study</a:t>
            </a:r>
          </a:p>
          <a:p>
            <a:r>
              <a:rPr lang="en-US" altLang="zh-CN" sz="2400" b="0" dirty="0" smtClean="0"/>
              <a:t>this specific class.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44695E-4DFC-4E8E-8E16-A3C4CACD81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0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we build a heterogeneous network from the unstructured text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6A1E7-78E2-4643-B406-B97E30DA8EE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4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A76C3-BFFF-429E-85EC-72192974F49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4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960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41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4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72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449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853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269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30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16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7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18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6C56A-3186-4978-8F22-4D29F7995F02}" type="datetimeFigureOut">
              <a:rPr lang="en-US" smtClean="0"/>
              <a:t>5/14/2013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8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1.png"/><Relationship Id="rId4" Type="http://schemas.openxmlformats.org/officeDocument/2006/relationships/image" Target="../media/image1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1612"/>
            <a:ext cx="8077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Semi-supervised Learning and Relevance Search on Networked Data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Ming </a:t>
            </a:r>
            <a:r>
              <a:rPr lang="en-US" dirty="0" err="1" smtClean="0">
                <a:solidFill>
                  <a:schemeClr val="tx1"/>
                </a:solidFill>
              </a:rPr>
              <a:t>Ji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Department of Computer Science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University of Illinois at Urbana-Champaign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May 2013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0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8006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The </a:t>
            </a:r>
            <a:r>
              <a:rPr lang="en-US" sz="3200" b="1" dirty="0">
                <a:solidFill>
                  <a:srgbClr val="FF0000"/>
                </a:solidFill>
              </a:rPr>
              <a:t>first work </a:t>
            </a:r>
            <a:r>
              <a:rPr lang="en-US" sz="3200" dirty="0">
                <a:solidFill>
                  <a:srgbClr val="FF0000"/>
                </a:solidFill>
              </a:rPr>
              <a:t>to theoretically minimize the expected prediction error of a </a:t>
            </a:r>
            <a:r>
              <a:rPr lang="en-US" sz="3200" dirty="0" smtClean="0">
                <a:solidFill>
                  <a:srgbClr val="FF0000"/>
                </a:solidFill>
              </a:rPr>
              <a:t>semi-supervised classification method on networked data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The only information used: the network structure</a:t>
            </a:r>
          </a:p>
          <a:p>
            <a:pPr lvl="1"/>
            <a:r>
              <a:rPr lang="en-US" sz="2400" dirty="0"/>
              <a:t>Do not need any label information</a:t>
            </a:r>
          </a:p>
          <a:p>
            <a:pPr lvl="1"/>
            <a:r>
              <a:rPr lang="en-US" sz="2400" dirty="0"/>
              <a:t>The nodes do not need to have feature </a:t>
            </a:r>
            <a:r>
              <a:rPr lang="en-US" sz="2400" dirty="0" smtClean="0"/>
              <a:t>representation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24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Overview of my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943600"/>
            <a:ext cx="845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599" y="1295400"/>
            <a:ext cx="0" cy="5257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49627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SSL (Semi-supervised Learning)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3400" y="6082099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5943600"/>
            <a:ext cx="2130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Heterogeneous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4800" y="5943600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Homogeneous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2599" y="6031468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Non-networked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847671"/>
            <a:ext cx="1752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Analyzing &amp; Improving Existing SSL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1154668"/>
            <a:ext cx="175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Problem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34290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1563623" y="4002024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3849624" y="3998977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2599" y="137160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Analyze the error bound of SSL [ICML’12]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4802" y="1828800"/>
            <a:ext cx="2285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Active learning to minimize the expected error of SSL [AISTATS’12]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6400" y="242947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Minimize the expected error of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[CVPR’09, PAMI’11]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4802" y="3620869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Label propagation [Zhou et al., 03],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00800" y="34962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Graph-regularized classification [PKDD’10, SIGIR’11]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2057400"/>
            <a:ext cx="220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Integrating ranking and SSL [KDD’11]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599" y="3620869"/>
            <a:ext cx="236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dirty="0" smtClean="0">
                <a:latin typeface="Arial" pitchFamily="34" charset="0"/>
                <a:cs typeface="Arial" pitchFamily="34" charset="0"/>
              </a:rPr>
            </a:b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Belkin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 et al., 06],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04800" y="44958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4867870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Relevance Search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2599" y="4800600"/>
            <a:ext cx="2362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Distance Metrics (Euclidean, cosine, etc.)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14800" y="4466272"/>
            <a:ext cx="2285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Personalized PageRank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Jeh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03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], etc.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Parallel Field Ranking [KDD’12]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0800" y="4645152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Learning the relevance between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1009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6820181" y="4114800"/>
            <a:ext cx="2271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</a:rPr>
              <a:t>Class 3</a:t>
            </a:r>
          </a:p>
          <a:p>
            <a:pPr algn="ctr"/>
            <a:r>
              <a:rPr lang="en-US" i="1" dirty="0" smtClean="0">
                <a:solidFill>
                  <a:schemeClr val="dk1"/>
                </a:solidFill>
              </a:rPr>
              <a:t>(machine learning)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Definition of semi-supervised classification on heterogeneous networked 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06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dirty="0" smtClean="0"/>
              <a:t>Class</a:t>
            </a:r>
            <a:r>
              <a:rPr lang="en-US" sz="2800" dirty="0"/>
              <a:t>: a group of multi-typed </a:t>
            </a:r>
            <a:r>
              <a:rPr lang="en-US" sz="2800" dirty="0" smtClean="0"/>
              <a:t>nodes sharing the same topic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 dirty="0" smtClean="0"/>
              <a:t>Authors, papers and conferences in the same research area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52400" y="4343400"/>
                <a:ext cx="37338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Heterogeneous network containing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 (=3)</m:t>
                    </m:r>
                  </m:oMath>
                </a14:m>
                <a:r>
                  <a:rPr lang="en-US" dirty="0"/>
                  <a:t> types of </a:t>
                </a:r>
                <a:r>
                  <a:rPr lang="en-US" dirty="0" smtClean="0"/>
                  <a:t>nodes</a:t>
                </a:r>
              </a:p>
              <a:p>
                <a:pPr algn="ctr"/>
                <a:r>
                  <a:rPr lang="en-US" i="1" dirty="0" smtClean="0"/>
                  <a:t>(authors, papers and conferences)</a:t>
                </a: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343400"/>
                <a:ext cx="3733800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305" t="-3311" r="-2610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6720175" y="1752600"/>
            <a:ext cx="2271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Class </a:t>
            </a:r>
            <a:r>
              <a:rPr lang="en-US" dirty="0" smtClean="0">
                <a:solidFill>
                  <a:schemeClr val="dk1"/>
                </a:solidFill>
              </a:rPr>
              <a:t>1</a:t>
            </a:r>
          </a:p>
          <a:p>
            <a:pPr algn="ctr"/>
            <a:r>
              <a:rPr lang="en-US" i="1" dirty="0" smtClean="0">
                <a:solidFill>
                  <a:schemeClr val="dk1"/>
                </a:solidFill>
              </a:rPr>
              <a:t>(data mining)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38975" y="2935069"/>
            <a:ext cx="2500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dk1"/>
                </a:solidFill>
              </a:rPr>
              <a:t>Class 2</a:t>
            </a:r>
          </a:p>
          <a:p>
            <a:pPr algn="ctr"/>
            <a:r>
              <a:rPr lang="en-US" i="1" dirty="0" smtClean="0">
                <a:solidFill>
                  <a:schemeClr val="dk1"/>
                </a:solidFill>
              </a:rPr>
              <a:t>(information retrieval)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5181600" y="1450190"/>
            <a:ext cx="1392480" cy="1140610"/>
            <a:chOff x="5181600" y="1219200"/>
            <a:chExt cx="1392480" cy="1140610"/>
          </a:xfrm>
        </p:grpSpPr>
        <p:sp>
          <p:nvSpPr>
            <p:cNvPr id="118" name="Oval 117"/>
            <p:cNvSpPr/>
            <p:nvPr/>
          </p:nvSpPr>
          <p:spPr>
            <a:xfrm>
              <a:off x="5699271" y="1457522"/>
              <a:ext cx="225088" cy="22508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5181600" y="1653087"/>
              <a:ext cx="225088" cy="22508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20" name="Straight Connector 119"/>
            <p:cNvCxnSpPr>
              <a:stCxn id="118" idx="4"/>
            </p:cNvCxnSpPr>
            <p:nvPr/>
          </p:nvCxnSpPr>
          <p:spPr>
            <a:xfrm flipH="1">
              <a:off x="5754296" y="1682610"/>
              <a:ext cx="57519" cy="46513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/>
            <p:cNvCxnSpPr>
              <a:stCxn id="118" idx="7"/>
              <a:endCxn id="126" idx="1"/>
            </p:cNvCxnSpPr>
            <p:nvPr/>
          </p:nvCxnSpPr>
          <p:spPr>
            <a:xfrm flipV="1">
              <a:off x="5891396" y="1343033"/>
              <a:ext cx="467214" cy="14745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>
              <a:endCxn id="119" idx="5"/>
            </p:cNvCxnSpPr>
            <p:nvPr/>
          </p:nvCxnSpPr>
          <p:spPr>
            <a:xfrm flipH="1" flipV="1">
              <a:off x="5373725" y="1845212"/>
              <a:ext cx="300990" cy="33550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Straight Connector 122"/>
            <p:cNvCxnSpPr>
              <a:stCxn id="124" idx="1"/>
              <a:endCxn id="118" idx="5"/>
            </p:cNvCxnSpPr>
            <p:nvPr/>
          </p:nvCxnSpPr>
          <p:spPr>
            <a:xfrm flipH="1" flipV="1">
              <a:off x="5891396" y="1649647"/>
              <a:ext cx="316865" cy="41790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6208261" y="1969338"/>
              <a:ext cx="196432" cy="1964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670968" y="2163378"/>
              <a:ext cx="196432" cy="1964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6286787" y="1219200"/>
              <a:ext cx="287293" cy="247666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126967" y="2514600"/>
            <a:ext cx="1559833" cy="1371527"/>
            <a:chOff x="7126967" y="2286000"/>
            <a:chExt cx="1559833" cy="1371527"/>
          </a:xfrm>
        </p:grpSpPr>
        <p:sp>
          <p:nvSpPr>
            <p:cNvPr id="127" name="Oval 126"/>
            <p:cNvSpPr/>
            <p:nvPr/>
          </p:nvSpPr>
          <p:spPr>
            <a:xfrm>
              <a:off x="7173286" y="2305066"/>
              <a:ext cx="225088" cy="22508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8461712" y="2914767"/>
              <a:ext cx="225088" cy="225088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/>
            <p:cNvCxnSpPr>
              <a:stCxn id="127" idx="5"/>
            </p:cNvCxnSpPr>
            <p:nvPr/>
          </p:nvCxnSpPr>
          <p:spPr>
            <a:xfrm>
              <a:off x="7365411" y="2497191"/>
              <a:ext cx="381517" cy="393021"/>
            </a:xfrm>
            <a:prstGeom prst="lin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340856" y="3049373"/>
              <a:ext cx="406072" cy="150495"/>
            </a:xfrm>
            <a:prstGeom prst="lin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7906089" y="2531702"/>
              <a:ext cx="335500" cy="358509"/>
            </a:xfrm>
            <a:prstGeom prst="lin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/>
            <p:cNvCxnSpPr>
              <a:endCxn id="128" idx="2"/>
            </p:cNvCxnSpPr>
            <p:nvPr/>
          </p:nvCxnSpPr>
          <p:spPr>
            <a:xfrm>
              <a:off x="7939053" y="2969792"/>
              <a:ext cx="522659" cy="57519"/>
            </a:xfrm>
            <a:prstGeom prst="lin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/>
            <p:cNvCxnSpPr>
              <a:stCxn id="137" idx="5"/>
              <a:endCxn id="128" idx="3"/>
            </p:cNvCxnSpPr>
            <p:nvPr/>
          </p:nvCxnSpPr>
          <p:spPr>
            <a:xfrm flipV="1">
              <a:off x="8121944" y="3106892"/>
              <a:ext cx="372731" cy="426802"/>
            </a:xfrm>
            <a:prstGeom prst="lin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7742621" y="2882386"/>
              <a:ext cx="196432" cy="19643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7126967" y="3048000"/>
              <a:ext cx="287293" cy="247666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8117567" y="2286000"/>
              <a:ext cx="287293" cy="247666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Isosceles Triangle 136"/>
            <p:cNvSpPr/>
            <p:nvPr/>
          </p:nvSpPr>
          <p:spPr>
            <a:xfrm>
              <a:off x="7906474" y="3409861"/>
              <a:ext cx="287293" cy="247666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Notched Right Arrow 149"/>
          <p:cNvSpPr/>
          <p:nvPr/>
        </p:nvSpPr>
        <p:spPr>
          <a:xfrm>
            <a:off x="3650199" y="2743200"/>
            <a:ext cx="1074201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5167" y="1600200"/>
            <a:ext cx="3388633" cy="2686066"/>
            <a:chOff x="345167" y="1600200"/>
            <a:chExt cx="3388633" cy="2686066"/>
          </a:xfrm>
        </p:grpSpPr>
        <p:grpSp>
          <p:nvGrpSpPr>
            <p:cNvPr id="117" name="Group 116"/>
            <p:cNvGrpSpPr/>
            <p:nvPr/>
          </p:nvGrpSpPr>
          <p:grpSpPr>
            <a:xfrm>
              <a:off x="345167" y="1600200"/>
              <a:ext cx="3388633" cy="2686066"/>
              <a:chOff x="228600" y="1276334"/>
              <a:chExt cx="3388633" cy="268606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28600" y="1295400"/>
                <a:ext cx="3388633" cy="2667000"/>
                <a:chOff x="4831080" y="2074190"/>
                <a:chExt cx="4489193" cy="3533187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5516880" y="2653310"/>
                  <a:ext cx="298192" cy="298192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7315200" y="207419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831080" y="291239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7315200" y="416207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6547200" y="5309185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22081" y="288191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/>
                <p:cNvCxnSpPr>
                  <a:stCxn id="17" idx="4"/>
                </p:cNvCxnSpPr>
                <p:nvPr/>
              </p:nvCxnSpPr>
              <p:spPr>
                <a:xfrm flipH="1">
                  <a:off x="5589776" y="2951502"/>
                  <a:ext cx="76200" cy="61620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Connector 32"/>
                <p:cNvCxnSpPr>
                  <a:stCxn id="17" idx="7"/>
                  <a:endCxn id="90" idx="1"/>
                </p:cNvCxnSpPr>
                <p:nvPr/>
              </p:nvCxnSpPr>
              <p:spPr>
                <a:xfrm flipV="1">
                  <a:off x="5771403" y="2501637"/>
                  <a:ext cx="618956" cy="19534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Connector 33"/>
                <p:cNvCxnSpPr>
                  <a:endCxn id="24" idx="5"/>
                </p:cNvCxnSpPr>
                <p:nvPr/>
              </p:nvCxnSpPr>
              <p:spPr>
                <a:xfrm flipH="1" flipV="1">
                  <a:off x="5085603" y="3166913"/>
                  <a:ext cx="398745" cy="44446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Connector 34"/>
                <p:cNvCxnSpPr>
                  <a:stCxn id="86" idx="1"/>
                  <a:endCxn id="17" idx="5"/>
                </p:cNvCxnSpPr>
                <p:nvPr/>
              </p:nvCxnSpPr>
              <p:spPr>
                <a:xfrm flipH="1" flipV="1">
                  <a:off x="5771403" y="2907833"/>
                  <a:ext cx="419776" cy="55363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Connector 35"/>
                <p:cNvCxnSpPr>
                  <a:stCxn id="18" idx="3"/>
                </p:cNvCxnSpPr>
                <p:nvPr/>
              </p:nvCxnSpPr>
              <p:spPr>
                <a:xfrm flipH="1">
                  <a:off x="6470392" y="2328713"/>
                  <a:ext cx="888477" cy="11137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Connector 36"/>
                <p:cNvCxnSpPr>
                  <a:stCxn id="168" idx="0"/>
                  <a:endCxn id="86" idx="2"/>
                </p:cNvCxnSpPr>
                <p:nvPr/>
              </p:nvCxnSpPr>
              <p:spPr>
                <a:xfrm flipH="1" flipV="1">
                  <a:off x="6321294" y="3591582"/>
                  <a:ext cx="321524" cy="3800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Straight Connector 37"/>
                <p:cNvCxnSpPr>
                  <a:stCxn id="25" idx="7"/>
                  <a:endCxn id="99" idx="2"/>
                </p:cNvCxnSpPr>
                <p:nvPr/>
              </p:nvCxnSpPr>
              <p:spPr>
                <a:xfrm flipV="1">
                  <a:off x="7569723" y="3865903"/>
                  <a:ext cx="716789" cy="3398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Straight Connector 38"/>
                <p:cNvCxnSpPr>
                  <a:stCxn id="102" idx="1"/>
                  <a:endCxn id="115" idx="3"/>
                </p:cNvCxnSpPr>
                <p:nvPr/>
              </p:nvCxnSpPr>
              <p:spPr>
                <a:xfrm flipH="1">
                  <a:off x="5609499" y="4736688"/>
                  <a:ext cx="878424" cy="3517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>
                  <a:stCxn id="28" idx="0"/>
                  <a:endCxn id="102" idx="3"/>
                </p:cNvCxnSpPr>
                <p:nvPr/>
              </p:nvCxnSpPr>
              <p:spPr>
                <a:xfrm flipH="1" flipV="1">
                  <a:off x="6583075" y="4900740"/>
                  <a:ext cx="113221" cy="4084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Connector 40"/>
                <p:cNvCxnSpPr>
                  <a:endCxn id="102" idx="5"/>
                </p:cNvCxnSpPr>
                <p:nvPr/>
              </p:nvCxnSpPr>
              <p:spPr>
                <a:xfrm flipH="1" flipV="1">
                  <a:off x="6678225" y="4736688"/>
                  <a:ext cx="985446" cy="30192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Connector 41"/>
                <p:cNvCxnSpPr>
                  <a:endCxn id="25" idx="4"/>
                </p:cNvCxnSpPr>
                <p:nvPr/>
              </p:nvCxnSpPr>
              <p:spPr>
                <a:xfrm flipH="1" flipV="1">
                  <a:off x="7464296" y="4460262"/>
                  <a:ext cx="199373" cy="57835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Connector 42"/>
                <p:cNvCxnSpPr>
                  <a:stCxn id="96" idx="0"/>
                  <a:endCxn id="18" idx="4"/>
                </p:cNvCxnSpPr>
                <p:nvPr/>
              </p:nvCxnSpPr>
              <p:spPr>
                <a:xfrm flipV="1">
                  <a:off x="7444138" y="2372382"/>
                  <a:ext cx="20158" cy="686032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Connector 43"/>
                <p:cNvCxnSpPr>
                  <a:stCxn id="18" idx="5"/>
                </p:cNvCxnSpPr>
                <p:nvPr/>
              </p:nvCxnSpPr>
              <p:spPr>
                <a:xfrm>
                  <a:off x="7569723" y="2328713"/>
                  <a:ext cx="505426" cy="52066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7537193" y="3060233"/>
                  <a:ext cx="537956" cy="1993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8286003" y="2374433"/>
                  <a:ext cx="444464" cy="4749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Connector 46"/>
                <p:cNvCxnSpPr>
                  <a:endCxn id="30" idx="2"/>
                </p:cNvCxnSpPr>
                <p:nvPr/>
              </p:nvCxnSpPr>
              <p:spPr>
                <a:xfrm>
                  <a:off x="8329673" y="2954806"/>
                  <a:ext cx="692408" cy="762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Connector 47"/>
                <p:cNvCxnSpPr>
                  <a:stCxn id="99" idx="5"/>
                  <a:endCxn id="30" idx="3"/>
                </p:cNvCxnSpPr>
                <p:nvPr/>
              </p:nvCxnSpPr>
              <p:spPr>
                <a:xfrm flipV="1">
                  <a:off x="8571963" y="3136433"/>
                  <a:ext cx="493787" cy="56541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6" name="Rectangle 85"/>
              <p:cNvSpPr/>
              <p:nvPr/>
            </p:nvSpPr>
            <p:spPr>
              <a:xfrm>
                <a:off x="1255261" y="2244360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7968" y="2438400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673054" y="1872720"/>
                <a:ext cx="196432" cy="19643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Isosceles Triangle 89"/>
              <p:cNvSpPr/>
              <p:nvPr/>
            </p:nvSpPr>
            <p:spPr>
              <a:xfrm>
                <a:off x="1333787" y="1494222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Isosceles Triangle 95"/>
              <p:cNvSpPr/>
              <p:nvPr/>
            </p:nvSpPr>
            <p:spPr>
              <a:xfrm>
                <a:off x="2057400" y="2038334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Isosceles Triangle 97"/>
              <p:cNvSpPr/>
              <p:nvPr/>
            </p:nvSpPr>
            <p:spPr>
              <a:xfrm>
                <a:off x="3048000" y="1276334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Isosceles Triangle 98"/>
              <p:cNvSpPr/>
              <p:nvPr/>
            </p:nvSpPr>
            <p:spPr>
              <a:xfrm>
                <a:off x="2836907" y="2400195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Isosceles Triangle 101"/>
              <p:cNvSpPr/>
              <p:nvPr/>
            </p:nvSpPr>
            <p:spPr>
              <a:xfrm>
                <a:off x="1407433" y="3181334"/>
                <a:ext cx="287293" cy="247666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290170" y="3533076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19752" y="3472443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8" name="Oval 167"/>
            <p:cNvSpPr/>
            <p:nvPr/>
          </p:nvSpPr>
          <p:spPr>
            <a:xfrm>
              <a:off x="1600200" y="3051512"/>
              <a:ext cx="225088" cy="2250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/>
            <p:cNvCxnSpPr>
              <a:stCxn id="102" idx="0"/>
              <a:endCxn id="168" idx="4"/>
            </p:cNvCxnSpPr>
            <p:nvPr/>
          </p:nvCxnSpPr>
          <p:spPr>
            <a:xfrm flipV="1">
              <a:off x="1667647" y="3276600"/>
              <a:ext cx="45097" cy="228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7" name="Group 206"/>
          <p:cNvGrpSpPr/>
          <p:nvPr/>
        </p:nvGrpSpPr>
        <p:grpSpPr>
          <a:xfrm>
            <a:off x="5067350" y="3794445"/>
            <a:ext cx="1866850" cy="1234755"/>
            <a:chOff x="736319" y="3051512"/>
            <a:chExt cx="1866850" cy="1234755"/>
          </a:xfrm>
        </p:grpSpPr>
        <p:grpSp>
          <p:nvGrpSpPr>
            <p:cNvPr id="208" name="Group 207"/>
            <p:cNvGrpSpPr/>
            <p:nvPr/>
          </p:nvGrpSpPr>
          <p:grpSpPr>
            <a:xfrm>
              <a:off x="736319" y="3195288"/>
              <a:ext cx="1866850" cy="1090979"/>
              <a:chOff x="619752" y="2871422"/>
              <a:chExt cx="1866850" cy="1090979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16181" y="2871422"/>
                <a:ext cx="1550575" cy="1090979"/>
                <a:chOff x="5609499" y="4162070"/>
                <a:chExt cx="2054172" cy="1445307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7315200" y="4162070"/>
                  <a:ext cx="298192" cy="29819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6547200" y="5309185"/>
                  <a:ext cx="298192" cy="29819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5" name="Straight Connector 234"/>
                <p:cNvCxnSpPr>
                  <a:stCxn id="219" idx="1"/>
                  <a:endCxn id="221" idx="3"/>
                </p:cNvCxnSpPr>
                <p:nvPr/>
              </p:nvCxnSpPr>
              <p:spPr>
                <a:xfrm flipH="1">
                  <a:off x="5609499" y="4736688"/>
                  <a:ext cx="878424" cy="351718"/>
                </a:xfrm>
                <a:prstGeom prst="lin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6" name="Straight Connector 235"/>
                <p:cNvCxnSpPr>
                  <a:stCxn id="226" idx="0"/>
                  <a:endCxn id="219" idx="3"/>
                </p:cNvCxnSpPr>
                <p:nvPr/>
              </p:nvCxnSpPr>
              <p:spPr>
                <a:xfrm flipH="1" flipV="1">
                  <a:off x="6583075" y="4900740"/>
                  <a:ext cx="113221" cy="408445"/>
                </a:xfrm>
                <a:prstGeom prst="lin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7" name="Straight Connector 236"/>
                <p:cNvCxnSpPr>
                  <a:endCxn id="219" idx="5"/>
                </p:cNvCxnSpPr>
                <p:nvPr/>
              </p:nvCxnSpPr>
              <p:spPr>
                <a:xfrm flipH="1" flipV="1">
                  <a:off x="6678225" y="4736688"/>
                  <a:ext cx="985446" cy="301929"/>
                </a:xfrm>
                <a:prstGeom prst="lin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8" name="Straight Connector 237"/>
                <p:cNvCxnSpPr>
                  <a:endCxn id="225" idx="4"/>
                </p:cNvCxnSpPr>
                <p:nvPr/>
              </p:nvCxnSpPr>
              <p:spPr>
                <a:xfrm flipH="1" flipV="1">
                  <a:off x="7464296" y="4460262"/>
                  <a:ext cx="199373" cy="578355"/>
                </a:xfrm>
                <a:prstGeom prst="lin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19" name="Isosceles Triangle 218"/>
              <p:cNvSpPr/>
              <p:nvPr/>
            </p:nvSpPr>
            <p:spPr>
              <a:xfrm>
                <a:off x="1407433" y="3181334"/>
                <a:ext cx="287293" cy="247666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290170" y="3533076"/>
                <a:ext cx="196432" cy="1964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19752" y="3472443"/>
                <a:ext cx="196432" cy="1964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Oval 208"/>
            <p:cNvSpPr/>
            <p:nvPr/>
          </p:nvSpPr>
          <p:spPr>
            <a:xfrm>
              <a:off x="1600200" y="3051512"/>
              <a:ext cx="225088" cy="22508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0" name="Straight Connector 209"/>
            <p:cNvCxnSpPr>
              <a:stCxn id="219" idx="0"/>
              <a:endCxn id="209" idx="4"/>
            </p:cNvCxnSpPr>
            <p:nvPr/>
          </p:nvCxnSpPr>
          <p:spPr>
            <a:xfrm flipV="1">
              <a:off x="1667647" y="3276600"/>
              <a:ext cx="45097" cy="228600"/>
            </a:xfrm>
            <a:prstGeom prst="lin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78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3" grpId="0" build="p"/>
      <p:bldP spid="83" grpId="0"/>
      <p:bldP spid="84" grpId="0"/>
      <p:bldP spid="1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The deficiency of doing </a:t>
            </a:r>
            <a:r>
              <a:rPr lang="en-US" sz="3600" dirty="0" smtClean="0"/>
              <a:t>semi-supervised classification only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Different nodes within one class have different importance/visibility!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The ranking of nodes within one class serves as an informative understanding and summary of </a:t>
            </a:r>
            <a:r>
              <a:rPr lang="en-US" dirty="0" smtClean="0"/>
              <a:t>the class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3652489"/>
            <a:ext cx="3352800" cy="3036499"/>
            <a:chOff x="7239000" y="2074190"/>
            <a:chExt cx="2423160" cy="2194560"/>
          </a:xfrm>
        </p:grpSpPr>
        <p:sp>
          <p:nvSpPr>
            <p:cNvPr id="7" name="Oval 6"/>
            <p:cNvSpPr/>
            <p:nvPr/>
          </p:nvSpPr>
          <p:spPr>
            <a:xfrm>
              <a:off x="7315200" y="207419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260080" y="362867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211991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031480" y="280571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239000" y="311051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022080" y="2881910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12" idx="0"/>
              <a:endCxn id="7" idx="4"/>
            </p:cNvCxnSpPr>
            <p:nvPr/>
          </p:nvCxnSpPr>
          <p:spPr>
            <a:xfrm flipV="1">
              <a:off x="7559040" y="2714270"/>
              <a:ext cx="76200" cy="396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7" idx="5"/>
              <a:endCxn id="10" idx="1"/>
            </p:cNvCxnSpPr>
            <p:nvPr/>
          </p:nvCxnSpPr>
          <p:spPr>
            <a:xfrm>
              <a:off x="7861542" y="2620532"/>
              <a:ext cx="263676" cy="2789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2" idx="6"/>
              <a:endCxn id="10" idx="3"/>
            </p:cNvCxnSpPr>
            <p:nvPr/>
          </p:nvCxnSpPr>
          <p:spPr>
            <a:xfrm flipV="1">
              <a:off x="7879080" y="3352052"/>
              <a:ext cx="246138" cy="784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0" idx="7"/>
              <a:endCxn id="9" idx="3"/>
            </p:cNvCxnSpPr>
            <p:nvPr/>
          </p:nvCxnSpPr>
          <p:spPr>
            <a:xfrm flipV="1">
              <a:off x="8577822" y="2666252"/>
              <a:ext cx="202716" cy="2331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0" idx="6"/>
              <a:endCxn id="19" idx="2"/>
            </p:cNvCxnSpPr>
            <p:nvPr/>
          </p:nvCxnSpPr>
          <p:spPr>
            <a:xfrm>
              <a:off x="8671560" y="3125750"/>
              <a:ext cx="350520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8" idx="7"/>
              <a:endCxn id="19" idx="3"/>
            </p:cNvCxnSpPr>
            <p:nvPr/>
          </p:nvCxnSpPr>
          <p:spPr>
            <a:xfrm flipV="1">
              <a:off x="8806422" y="3428252"/>
              <a:ext cx="309396" cy="294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watermarked.cutcaster.com/cutcaster-photo-100224252-Illustration-of-nutty-science-profess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01" y="4558068"/>
            <a:ext cx="981509" cy="105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heyouthstuff.com/wp-content/uploads/2012/05/student-test-cartoon-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775960"/>
            <a:ext cx="83820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unkzip.com/wp-content/uploads/2012/10/Teacher_Carto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24400"/>
            <a:ext cx="115454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watermarked.cutcaster.com/cutcaster-photo-100224252-Illustration-of-nutty-science-professo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398888"/>
            <a:ext cx="1752600" cy="188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Notched Right Arrow 42"/>
          <p:cNvSpPr/>
          <p:nvPr/>
        </p:nvSpPr>
        <p:spPr>
          <a:xfrm>
            <a:off x="4560545" y="5086392"/>
            <a:ext cx="1344202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deficiency of doing </a:t>
            </a:r>
            <a:r>
              <a:rPr lang="en-US" dirty="0" smtClean="0"/>
              <a:t>ranking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The class membership is critical to characterize each </a:t>
            </a:r>
            <a:r>
              <a:rPr lang="en-US" dirty="0" smtClean="0"/>
              <a:t>node!</a:t>
            </a:r>
            <a:endParaRPr lang="en-US" dirty="0"/>
          </a:p>
          <a:p>
            <a:pPr lvl="1"/>
            <a:r>
              <a:rPr lang="en-US" sz="2400" dirty="0"/>
              <a:t>Ranking </a:t>
            </a:r>
            <a:r>
              <a:rPr lang="en-US" sz="2400" dirty="0" smtClean="0"/>
              <a:t>nodes globally </a:t>
            </a:r>
            <a:r>
              <a:rPr lang="en-US" sz="2400" dirty="0"/>
              <a:t>without considering the class information can often lead to dumb results</a:t>
            </a:r>
          </a:p>
          <a:p>
            <a:pPr lvl="1"/>
            <a:r>
              <a:rPr lang="en-US" sz="2400" dirty="0"/>
              <a:t>The dull ranking results in the mixed classes are not caused by the specific ranking scheme, but are due to the inherent </a:t>
            </a:r>
            <a:r>
              <a:rPr lang="en-US" sz="2400" dirty="0">
                <a:solidFill>
                  <a:srgbClr val="FF0000"/>
                </a:solidFill>
              </a:rPr>
              <a:t>incomparability</a:t>
            </a:r>
            <a:r>
              <a:rPr lang="en-US" sz="2400" dirty="0"/>
              <a:t> between different classes.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33039"/>
              </p:ext>
            </p:extLst>
          </p:nvPr>
        </p:nvGraphicFramePr>
        <p:xfrm>
          <a:off x="467544" y="4191000"/>
          <a:ext cx="8136904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9934"/>
                <a:gridCol w="1937357"/>
                <a:gridCol w="2014850"/>
                <a:gridCol w="32547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Rank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Global Ranking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Within Database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Within</a:t>
                      </a:r>
                      <a:r>
                        <a:rPr lang="en-US" altLang="zh-CN" b="1" baseline="0" dirty="0" smtClean="0"/>
                        <a:t> Information Retrieval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VLDB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VLDB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SIGIR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SIGIR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SIGMOD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ECIR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SIGMOD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ICDE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WWW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ICDE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CIKM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ECIR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EDBT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WSDM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828800" y="6477000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Top-5 ranked conferences in different settings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820181" y="3831914"/>
                <a:ext cx="22714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dk1"/>
                    </a:solidFill>
                  </a:rPr>
                  <a:t>Class 3</a:t>
                </a:r>
                <a:br>
                  <a:rPr lang="en-US" dirty="0" smtClean="0">
                    <a:solidFill>
                      <a:schemeClr val="dk1"/>
                    </a:solidFill>
                  </a:rPr>
                </a:br>
                <a:r>
                  <a:rPr lang="en-US" dirty="0" smtClean="0">
                    <a:solidFill>
                      <a:schemeClr val="dk1"/>
                    </a:solidFill>
                  </a:rPr>
                  <a:t>ranking distribution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181" y="3831914"/>
                <a:ext cx="2271425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538" t="-3311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novel definition of ranking-based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dirty="0" smtClean="0"/>
              <a:t>Class</a:t>
            </a:r>
            <a:r>
              <a:rPr lang="en-US" sz="2800" dirty="0"/>
              <a:t>: a group of multi-typed </a:t>
            </a:r>
            <a:r>
              <a:rPr lang="en-US" sz="2800" dirty="0" smtClean="0"/>
              <a:t>nodes sharing the same topic </a:t>
            </a:r>
            <a:r>
              <a:rPr lang="en-US" altLang="zh-CN" sz="2800" dirty="0" smtClean="0"/>
              <a:t>+ within-class ranking</a:t>
            </a:r>
            <a:endParaRPr lang="en-US" sz="2800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356768" y="4705149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rgbClr val="FF0000"/>
                </a:solidFill>
              </a:rPr>
              <a:t>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528438" y="4400821"/>
            <a:ext cx="228600" cy="413266"/>
          </a:xfrm>
          <a:prstGeom prst="wedgeRoundRectCallout">
            <a:avLst>
              <a:gd name="adj1" fmla="val -209124"/>
              <a:gd name="adj2" fmla="val 4291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787208" y="4384216"/>
            <a:ext cx="518592" cy="413266"/>
          </a:xfrm>
          <a:prstGeom prst="wedgeRoundRectCallout">
            <a:avLst>
              <a:gd name="adj1" fmla="val 10741"/>
              <a:gd name="adj2" fmla="val 7555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"/>
              <p:cNvSpPr txBox="1">
                <a:spLocks noChangeArrowheads="1"/>
              </p:cNvSpPr>
              <p:nvPr/>
            </p:nvSpPr>
            <p:spPr bwMode="auto">
              <a:xfrm>
                <a:off x="7010400" y="4812268"/>
                <a:ext cx="16770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/>
                <a:r>
                  <a:rPr lang="en-US" dirty="0" smtClean="0">
                    <a:solidFill>
                      <a:srgbClr val="FF0000"/>
                    </a:solidFill>
                  </a:rPr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type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0400" y="4812268"/>
                <a:ext cx="167702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ular Callout 8"/>
          <p:cNvSpPr/>
          <p:nvPr/>
        </p:nvSpPr>
        <p:spPr>
          <a:xfrm>
            <a:off x="8299787" y="4387334"/>
            <a:ext cx="323850" cy="413266"/>
          </a:xfrm>
          <a:prstGeom prst="wedgeRoundRectCallout">
            <a:avLst>
              <a:gd name="adj1" fmla="val 102022"/>
              <a:gd name="adj2" fmla="val 4643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8382000" y="4736068"/>
            <a:ext cx="914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566335" y="4334470"/>
                <a:ext cx="30912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Heterogeneous network containing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(=3)</m:t>
                    </m:r>
                  </m:oMath>
                </a14:m>
                <a:r>
                  <a:rPr lang="en-US" dirty="0"/>
                  <a:t> types of nodes</a:t>
                </a: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35" y="4334470"/>
                <a:ext cx="3091265" cy="923330"/>
              </a:xfrm>
              <a:prstGeom prst="rect">
                <a:avLst/>
              </a:prstGeom>
              <a:blipFill rotWithShape="1">
                <a:blip r:embed="rId5"/>
                <a:stretch>
                  <a:fillRect t="-3289" r="-39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477000" y="1183346"/>
                <a:ext cx="22714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dk1"/>
                    </a:solidFill>
                  </a:rPr>
                  <a:t>Class 1</a:t>
                </a:r>
                <a:br>
                  <a:rPr lang="en-US" dirty="0">
                    <a:solidFill>
                      <a:schemeClr val="dk1"/>
                    </a:solidFill>
                  </a:rPr>
                </a:br>
                <a:r>
                  <a:rPr lang="en-US" dirty="0" smtClean="0">
                    <a:solidFill>
                      <a:schemeClr val="dk1"/>
                    </a:solidFill>
                  </a:rPr>
                  <a:t>ranking distribution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1</m:t>
                        </m:r>
                      </m:e>
                    </m:d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83346"/>
                <a:ext cx="2271425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538" t="-3289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4953000" y="2658070"/>
                <a:ext cx="227142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dk1"/>
                    </a:solidFill>
                  </a:rPr>
                  <a:t>Class 2</a:t>
                </a:r>
                <a:br>
                  <a:rPr lang="en-US" dirty="0" smtClean="0">
                    <a:solidFill>
                      <a:schemeClr val="dk1"/>
                    </a:solidFill>
                  </a:rPr>
                </a:br>
                <a:r>
                  <a:rPr lang="en-US" dirty="0" smtClean="0">
                    <a:solidFill>
                      <a:schemeClr val="dk1"/>
                    </a:solidFill>
                  </a:rPr>
                  <a:t>ranking distribution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658070"/>
                <a:ext cx="2271425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538" t="-3289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Group 147"/>
          <p:cNvGrpSpPr/>
          <p:nvPr/>
        </p:nvGrpSpPr>
        <p:grpSpPr>
          <a:xfrm>
            <a:off x="5181600" y="1219200"/>
            <a:ext cx="1392480" cy="1140610"/>
            <a:chOff x="5181600" y="1219200"/>
            <a:chExt cx="1392480" cy="1140610"/>
          </a:xfrm>
        </p:grpSpPr>
        <p:sp>
          <p:nvSpPr>
            <p:cNvPr id="118" name="Oval 117"/>
            <p:cNvSpPr/>
            <p:nvPr/>
          </p:nvSpPr>
          <p:spPr>
            <a:xfrm>
              <a:off x="5699271" y="1457522"/>
              <a:ext cx="225088" cy="22508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5181600" y="1653087"/>
              <a:ext cx="225088" cy="225088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20" name="Straight Connector 119"/>
            <p:cNvCxnSpPr>
              <a:stCxn id="118" idx="4"/>
            </p:cNvCxnSpPr>
            <p:nvPr/>
          </p:nvCxnSpPr>
          <p:spPr>
            <a:xfrm flipH="1">
              <a:off x="5754296" y="1682610"/>
              <a:ext cx="57519" cy="46513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/>
            <p:cNvCxnSpPr>
              <a:stCxn id="118" idx="7"/>
              <a:endCxn id="126" idx="1"/>
            </p:cNvCxnSpPr>
            <p:nvPr/>
          </p:nvCxnSpPr>
          <p:spPr>
            <a:xfrm flipV="1">
              <a:off x="5891396" y="1343033"/>
              <a:ext cx="467214" cy="14745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>
              <a:endCxn id="119" idx="5"/>
            </p:cNvCxnSpPr>
            <p:nvPr/>
          </p:nvCxnSpPr>
          <p:spPr>
            <a:xfrm flipH="1" flipV="1">
              <a:off x="5373725" y="1845212"/>
              <a:ext cx="300990" cy="33550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Straight Connector 122"/>
            <p:cNvCxnSpPr>
              <a:stCxn id="124" idx="1"/>
              <a:endCxn id="118" idx="5"/>
            </p:cNvCxnSpPr>
            <p:nvPr/>
          </p:nvCxnSpPr>
          <p:spPr>
            <a:xfrm flipH="1" flipV="1">
              <a:off x="5891396" y="1649647"/>
              <a:ext cx="316865" cy="41790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6208261" y="1969338"/>
              <a:ext cx="196432" cy="19643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670968" y="2163378"/>
              <a:ext cx="196432" cy="1964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6286787" y="1219200"/>
              <a:ext cx="287293" cy="247666"/>
            </a:xfrm>
            <a:prstGeom prst="triangl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126967" y="2286000"/>
            <a:ext cx="1559833" cy="1371527"/>
            <a:chOff x="7126967" y="2286000"/>
            <a:chExt cx="1559833" cy="1371527"/>
          </a:xfrm>
        </p:grpSpPr>
        <p:sp>
          <p:nvSpPr>
            <p:cNvPr id="127" name="Oval 126"/>
            <p:cNvSpPr/>
            <p:nvPr/>
          </p:nvSpPr>
          <p:spPr>
            <a:xfrm>
              <a:off x="7173286" y="2305066"/>
              <a:ext cx="225088" cy="225088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8461712" y="2914767"/>
              <a:ext cx="225088" cy="225088"/>
            </a:xfrm>
            <a:prstGeom prst="ellipse">
              <a:avLst/>
            </a:prstGeom>
            <a:solidFill>
              <a:srgbClr val="33CC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/>
            <p:cNvCxnSpPr>
              <a:stCxn id="127" idx="5"/>
            </p:cNvCxnSpPr>
            <p:nvPr/>
          </p:nvCxnSpPr>
          <p:spPr>
            <a:xfrm>
              <a:off x="7365411" y="2497191"/>
              <a:ext cx="381517" cy="39302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7340856" y="3049373"/>
              <a:ext cx="406072" cy="15049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7906089" y="2531702"/>
              <a:ext cx="335500" cy="35850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/>
            <p:cNvCxnSpPr>
              <a:endCxn id="128" idx="2"/>
            </p:cNvCxnSpPr>
            <p:nvPr/>
          </p:nvCxnSpPr>
          <p:spPr>
            <a:xfrm>
              <a:off x="7939053" y="2969792"/>
              <a:ext cx="522659" cy="5751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/>
            <p:cNvCxnSpPr>
              <a:stCxn id="137" idx="5"/>
              <a:endCxn id="128" idx="3"/>
            </p:cNvCxnSpPr>
            <p:nvPr/>
          </p:nvCxnSpPr>
          <p:spPr>
            <a:xfrm flipV="1">
              <a:off x="8121944" y="3106892"/>
              <a:ext cx="372731" cy="42680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7742621" y="2882386"/>
              <a:ext cx="196432" cy="196432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7126967" y="3048000"/>
              <a:ext cx="287293" cy="247666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8117567" y="2286000"/>
              <a:ext cx="287293" cy="247666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Isosceles Triangle 136"/>
            <p:cNvSpPr/>
            <p:nvPr/>
          </p:nvSpPr>
          <p:spPr>
            <a:xfrm>
              <a:off x="7906474" y="3409861"/>
              <a:ext cx="287293" cy="247666"/>
            </a:xfrm>
            <a:prstGeom prst="triangle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Notched Right Arrow 149"/>
          <p:cNvSpPr/>
          <p:nvPr/>
        </p:nvSpPr>
        <p:spPr>
          <a:xfrm>
            <a:off x="3650199" y="2743200"/>
            <a:ext cx="1074201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5167" y="1600200"/>
            <a:ext cx="3388633" cy="2686066"/>
            <a:chOff x="345167" y="1600200"/>
            <a:chExt cx="3388633" cy="2686066"/>
          </a:xfrm>
        </p:grpSpPr>
        <p:grpSp>
          <p:nvGrpSpPr>
            <p:cNvPr id="117" name="Group 116"/>
            <p:cNvGrpSpPr/>
            <p:nvPr/>
          </p:nvGrpSpPr>
          <p:grpSpPr>
            <a:xfrm>
              <a:off x="345167" y="1600200"/>
              <a:ext cx="3388633" cy="2686066"/>
              <a:chOff x="228600" y="1276334"/>
              <a:chExt cx="3388633" cy="268606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28600" y="1295400"/>
                <a:ext cx="3388633" cy="2667000"/>
                <a:chOff x="4831080" y="2074190"/>
                <a:chExt cx="4489193" cy="3533187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5516880" y="2653310"/>
                  <a:ext cx="298192" cy="298192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7315200" y="207419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831080" y="291239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7315200" y="416207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6547200" y="5309185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022081" y="2881910"/>
                  <a:ext cx="298192" cy="298192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2" name="Straight Connector 31"/>
                <p:cNvCxnSpPr>
                  <a:stCxn id="17" idx="4"/>
                </p:cNvCxnSpPr>
                <p:nvPr/>
              </p:nvCxnSpPr>
              <p:spPr>
                <a:xfrm flipH="1">
                  <a:off x="5589776" y="2951502"/>
                  <a:ext cx="76200" cy="61620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Connector 32"/>
                <p:cNvCxnSpPr>
                  <a:stCxn id="17" idx="7"/>
                  <a:endCxn id="90" idx="1"/>
                </p:cNvCxnSpPr>
                <p:nvPr/>
              </p:nvCxnSpPr>
              <p:spPr>
                <a:xfrm flipV="1">
                  <a:off x="5771403" y="2501637"/>
                  <a:ext cx="618956" cy="19534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Connector 33"/>
                <p:cNvCxnSpPr>
                  <a:endCxn id="24" idx="5"/>
                </p:cNvCxnSpPr>
                <p:nvPr/>
              </p:nvCxnSpPr>
              <p:spPr>
                <a:xfrm flipH="1" flipV="1">
                  <a:off x="5085603" y="3166913"/>
                  <a:ext cx="398745" cy="44446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Straight Connector 34"/>
                <p:cNvCxnSpPr>
                  <a:stCxn id="86" idx="1"/>
                  <a:endCxn id="17" idx="5"/>
                </p:cNvCxnSpPr>
                <p:nvPr/>
              </p:nvCxnSpPr>
              <p:spPr>
                <a:xfrm flipH="1" flipV="1">
                  <a:off x="5771403" y="2907833"/>
                  <a:ext cx="419776" cy="55363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Straight Connector 35"/>
                <p:cNvCxnSpPr>
                  <a:stCxn id="18" idx="3"/>
                </p:cNvCxnSpPr>
                <p:nvPr/>
              </p:nvCxnSpPr>
              <p:spPr>
                <a:xfrm flipH="1">
                  <a:off x="6470392" y="2328713"/>
                  <a:ext cx="888477" cy="11137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Straight Connector 36"/>
                <p:cNvCxnSpPr>
                  <a:stCxn id="168" idx="0"/>
                  <a:endCxn id="86" idx="2"/>
                </p:cNvCxnSpPr>
                <p:nvPr/>
              </p:nvCxnSpPr>
              <p:spPr>
                <a:xfrm flipH="1" flipV="1">
                  <a:off x="6321294" y="3591582"/>
                  <a:ext cx="321524" cy="3800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Straight Connector 37"/>
                <p:cNvCxnSpPr>
                  <a:stCxn id="25" idx="7"/>
                  <a:endCxn id="99" idx="2"/>
                </p:cNvCxnSpPr>
                <p:nvPr/>
              </p:nvCxnSpPr>
              <p:spPr>
                <a:xfrm flipV="1">
                  <a:off x="7569723" y="3865903"/>
                  <a:ext cx="716789" cy="33983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" name="Straight Connector 38"/>
                <p:cNvCxnSpPr>
                  <a:stCxn id="102" idx="1"/>
                  <a:endCxn id="115" idx="3"/>
                </p:cNvCxnSpPr>
                <p:nvPr/>
              </p:nvCxnSpPr>
              <p:spPr>
                <a:xfrm flipH="1">
                  <a:off x="5609499" y="4736688"/>
                  <a:ext cx="878424" cy="3517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0" name="Straight Connector 39"/>
                <p:cNvCxnSpPr>
                  <a:stCxn id="28" idx="0"/>
                  <a:endCxn id="102" idx="3"/>
                </p:cNvCxnSpPr>
                <p:nvPr/>
              </p:nvCxnSpPr>
              <p:spPr>
                <a:xfrm flipH="1" flipV="1">
                  <a:off x="6583075" y="4900740"/>
                  <a:ext cx="113221" cy="4084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1" name="Straight Connector 40"/>
                <p:cNvCxnSpPr>
                  <a:endCxn id="102" idx="5"/>
                </p:cNvCxnSpPr>
                <p:nvPr/>
              </p:nvCxnSpPr>
              <p:spPr>
                <a:xfrm flipH="1" flipV="1">
                  <a:off x="6678225" y="4736688"/>
                  <a:ext cx="985446" cy="30192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2" name="Straight Connector 41"/>
                <p:cNvCxnSpPr>
                  <a:endCxn id="25" idx="4"/>
                </p:cNvCxnSpPr>
                <p:nvPr/>
              </p:nvCxnSpPr>
              <p:spPr>
                <a:xfrm flipH="1" flipV="1">
                  <a:off x="7464296" y="4460262"/>
                  <a:ext cx="199373" cy="57835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3" name="Straight Connector 42"/>
                <p:cNvCxnSpPr>
                  <a:stCxn id="96" idx="0"/>
                  <a:endCxn id="18" idx="4"/>
                </p:cNvCxnSpPr>
                <p:nvPr/>
              </p:nvCxnSpPr>
              <p:spPr>
                <a:xfrm flipV="1">
                  <a:off x="7444138" y="2372382"/>
                  <a:ext cx="20158" cy="686032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Straight Connector 43"/>
                <p:cNvCxnSpPr>
                  <a:stCxn id="18" idx="5"/>
                </p:cNvCxnSpPr>
                <p:nvPr/>
              </p:nvCxnSpPr>
              <p:spPr>
                <a:xfrm>
                  <a:off x="7569723" y="2328713"/>
                  <a:ext cx="505426" cy="52066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7537193" y="3060233"/>
                  <a:ext cx="537956" cy="1993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V="1">
                  <a:off x="8286003" y="2374433"/>
                  <a:ext cx="444464" cy="4749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7" name="Straight Connector 46"/>
                <p:cNvCxnSpPr>
                  <a:endCxn id="30" idx="2"/>
                </p:cNvCxnSpPr>
                <p:nvPr/>
              </p:nvCxnSpPr>
              <p:spPr>
                <a:xfrm>
                  <a:off x="8329673" y="2954806"/>
                  <a:ext cx="692408" cy="762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Straight Connector 47"/>
                <p:cNvCxnSpPr>
                  <a:stCxn id="99" idx="5"/>
                  <a:endCxn id="30" idx="3"/>
                </p:cNvCxnSpPr>
                <p:nvPr/>
              </p:nvCxnSpPr>
              <p:spPr>
                <a:xfrm flipV="1">
                  <a:off x="8571963" y="3136433"/>
                  <a:ext cx="493787" cy="56541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6" name="Rectangle 85"/>
              <p:cNvSpPr/>
              <p:nvPr/>
            </p:nvSpPr>
            <p:spPr>
              <a:xfrm>
                <a:off x="1255261" y="2244360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17968" y="2438400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673054" y="1872720"/>
                <a:ext cx="196432" cy="19643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Isosceles Triangle 89"/>
              <p:cNvSpPr/>
              <p:nvPr/>
            </p:nvSpPr>
            <p:spPr>
              <a:xfrm>
                <a:off x="1333787" y="1494222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Isosceles Triangle 95"/>
              <p:cNvSpPr/>
              <p:nvPr/>
            </p:nvSpPr>
            <p:spPr>
              <a:xfrm>
                <a:off x="2057400" y="2038334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Isosceles Triangle 97"/>
              <p:cNvSpPr/>
              <p:nvPr/>
            </p:nvSpPr>
            <p:spPr>
              <a:xfrm>
                <a:off x="3048000" y="1276334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Isosceles Triangle 98"/>
              <p:cNvSpPr/>
              <p:nvPr/>
            </p:nvSpPr>
            <p:spPr>
              <a:xfrm>
                <a:off x="2836907" y="2400195"/>
                <a:ext cx="287293" cy="247666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Isosceles Triangle 101"/>
              <p:cNvSpPr/>
              <p:nvPr/>
            </p:nvSpPr>
            <p:spPr>
              <a:xfrm>
                <a:off x="1407433" y="3181334"/>
                <a:ext cx="287293" cy="247666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290170" y="3533076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19752" y="3472443"/>
                <a:ext cx="196432" cy="196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8" name="Oval 167"/>
            <p:cNvSpPr/>
            <p:nvPr/>
          </p:nvSpPr>
          <p:spPr>
            <a:xfrm>
              <a:off x="1600200" y="3051512"/>
              <a:ext cx="225088" cy="2250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69" name="Straight Connector 168"/>
            <p:cNvCxnSpPr>
              <a:stCxn id="102" idx="0"/>
              <a:endCxn id="168" idx="4"/>
            </p:cNvCxnSpPr>
            <p:nvPr/>
          </p:nvCxnSpPr>
          <p:spPr>
            <a:xfrm flipV="1">
              <a:off x="1667647" y="3276600"/>
              <a:ext cx="45097" cy="228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7" name="Group 206"/>
          <p:cNvGrpSpPr/>
          <p:nvPr/>
        </p:nvGrpSpPr>
        <p:grpSpPr>
          <a:xfrm>
            <a:off x="4991150" y="3642045"/>
            <a:ext cx="1866850" cy="1234755"/>
            <a:chOff x="736319" y="3051512"/>
            <a:chExt cx="1866850" cy="1234755"/>
          </a:xfrm>
        </p:grpSpPr>
        <p:grpSp>
          <p:nvGrpSpPr>
            <p:cNvPr id="208" name="Group 207"/>
            <p:cNvGrpSpPr/>
            <p:nvPr/>
          </p:nvGrpSpPr>
          <p:grpSpPr>
            <a:xfrm>
              <a:off x="736319" y="3195288"/>
              <a:ext cx="1866850" cy="1090979"/>
              <a:chOff x="619752" y="2871422"/>
              <a:chExt cx="1866850" cy="1090979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816181" y="2871422"/>
                <a:ext cx="1550575" cy="1090979"/>
                <a:chOff x="5609499" y="4162070"/>
                <a:chExt cx="2054172" cy="1445307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7315200" y="4162070"/>
                  <a:ext cx="298192" cy="298192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6547200" y="5309185"/>
                  <a:ext cx="298192" cy="298192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5" name="Straight Connector 234"/>
                <p:cNvCxnSpPr>
                  <a:stCxn id="219" idx="1"/>
                  <a:endCxn id="221" idx="3"/>
                </p:cNvCxnSpPr>
                <p:nvPr/>
              </p:nvCxnSpPr>
              <p:spPr>
                <a:xfrm flipH="1">
                  <a:off x="5609499" y="4736688"/>
                  <a:ext cx="878424" cy="3517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6" name="Straight Connector 235"/>
                <p:cNvCxnSpPr>
                  <a:stCxn id="226" idx="0"/>
                  <a:endCxn id="219" idx="3"/>
                </p:cNvCxnSpPr>
                <p:nvPr/>
              </p:nvCxnSpPr>
              <p:spPr>
                <a:xfrm flipH="1" flipV="1">
                  <a:off x="6583075" y="4900740"/>
                  <a:ext cx="113221" cy="4084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7" name="Straight Connector 236"/>
                <p:cNvCxnSpPr>
                  <a:endCxn id="219" idx="5"/>
                </p:cNvCxnSpPr>
                <p:nvPr/>
              </p:nvCxnSpPr>
              <p:spPr>
                <a:xfrm flipH="1" flipV="1">
                  <a:off x="6678225" y="4736688"/>
                  <a:ext cx="985446" cy="30192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38" name="Straight Connector 237"/>
                <p:cNvCxnSpPr>
                  <a:endCxn id="225" idx="4"/>
                </p:cNvCxnSpPr>
                <p:nvPr/>
              </p:nvCxnSpPr>
              <p:spPr>
                <a:xfrm flipH="1" flipV="1">
                  <a:off x="7464296" y="4460262"/>
                  <a:ext cx="199373" cy="57835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19" name="Isosceles Triangle 218"/>
              <p:cNvSpPr/>
              <p:nvPr/>
            </p:nvSpPr>
            <p:spPr>
              <a:xfrm>
                <a:off x="1407433" y="3181334"/>
                <a:ext cx="287293" cy="247666"/>
              </a:xfrm>
              <a:prstGeom prst="triangle">
                <a:avLst/>
              </a:prstGeom>
              <a:solidFill>
                <a:srgbClr val="0000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2290170" y="3533076"/>
                <a:ext cx="196432" cy="19643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19752" y="3472443"/>
                <a:ext cx="196432" cy="196432"/>
              </a:xfrm>
              <a:prstGeom prst="rect">
                <a:avLst/>
              </a:prstGeom>
              <a:solidFill>
                <a:srgbClr val="00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Oval 208"/>
            <p:cNvSpPr/>
            <p:nvPr/>
          </p:nvSpPr>
          <p:spPr>
            <a:xfrm>
              <a:off x="1600200" y="3051512"/>
              <a:ext cx="225088" cy="225088"/>
            </a:xfrm>
            <a:prstGeom prst="ellipse">
              <a:avLst/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10" name="Straight Connector 209"/>
            <p:cNvCxnSpPr>
              <a:stCxn id="219" idx="0"/>
              <a:endCxn id="209" idx="4"/>
            </p:cNvCxnSpPr>
            <p:nvPr/>
          </p:nvCxnSpPr>
          <p:spPr>
            <a:xfrm flipV="1">
              <a:off x="1667647" y="3276600"/>
              <a:ext cx="45097" cy="228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282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3" grpId="0" build="p"/>
      <p:bldP spid="5" grpId="0"/>
      <p:bldP spid="6" grpId="0" animBg="1"/>
      <p:bldP spid="7" grpId="0" animBg="1"/>
      <p:bldP spid="8" grpId="0"/>
      <p:bldP spid="9" grpId="0" animBg="1"/>
      <p:bldP spid="10" grpId="0"/>
      <p:bldP spid="83" grpId="0"/>
      <p:bldP spid="84" grpId="0"/>
      <p:bldP spid="1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of </a:t>
            </a:r>
            <a:r>
              <a:rPr lang="en-US" dirty="0" err="1" smtClean="0"/>
              <a:t>RankClass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Bevel 3"/>
              <p:cNvSpPr/>
              <p:nvPr/>
            </p:nvSpPr>
            <p:spPr>
              <a:xfrm>
                <a:off x="2133600" y="1524000"/>
                <a:ext cx="2362200" cy="1447800"/>
              </a:xfrm>
              <a:prstGeom prst="bevel">
                <a:avLst>
                  <a:gd name="adj" fmla="val 9394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/>
                      </a:rPr>
                      <m:t>𝑡</m:t>
                    </m:r>
                    <m:r>
                      <a:rPr lang="en-US" sz="240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>
                                <a:latin typeface="Cambria Math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sz="2400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Beve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524000"/>
                <a:ext cx="2362200" cy="1447800"/>
              </a:xfrm>
              <a:prstGeom prst="bevel">
                <a:avLst>
                  <a:gd name="adj" fmla="val 9394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Bevel 4"/>
              <p:cNvSpPr/>
              <p:nvPr/>
            </p:nvSpPr>
            <p:spPr>
              <a:xfrm>
                <a:off x="5715000" y="1524000"/>
                <a:ext cx="2362200" cy="1447800"/>
              </a:xfrm>
              <a:prstGeom prst="bevel">
                <a:avLst>
                  <a:gd name="adj" fmla="val 9394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ctr"/>
                <a:r>
                  <a:rPr lang="en-US" sz="2400" dirty="0"/>
                  <a:t>Ranking: update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>
                                <a:latin typeface="Cambria Math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Beve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524000"/>
                <a:ext cx="2362200" cy="1447800"/>
              </a:xfrm>
              <a:prstGeom prst="bevel">
                <a:avLst>
                  <a:gd name="adj" fmla="val 9394"/>
                </a:avLst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evel 5"/>
              <p:cNvSpPr/>
              <p:nvPr/>
            </p:nvSpPr>
            <p:spPr>
              <a:xfrm>
                <a:off x="4953000" y="3505200"/>
                <a:ext cx="3733800" cy="1752600"/>
              </a:xfrm>
              <a:prstGeom prst="bevel">
                <a:avLst>
                  <a:gd name="adj" fmla="val 907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ctr"/>
                <a:r>
                  <a:rPr lang="en-US" sz="2400" dirty="0"/>
                  <a:t>Classification: use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>
                                <a:latin typeface="Cambria Math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/>
                  <a:t> to describe each class, softly partition the network</a:t>
                </a:r>
              </a:p>
            </p:txBody>
          </p:sp>
        </mc:Choice>
        <mc:Fallback xmlns="">
          <p:sp>
            <p:nvSpPr>
              <p:cNvPr id="6" name="Beve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505200"/>
                <a:ext cx="3733800" cy="1752600"/>
              </a:xfrm>
              <a:prstGeom prst="bevel">
                <a:avLst>
                  <a:gd name="adj" fmla="val 9079"/>
                </a:avLst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Notched Right Arrow 6"/>
          <p:cNvSpPr/>
          <p:nvPr/>
        </p:nvSpPr>
        <p:spPr>
          <a:xfrm>
            <a:off x="4579758" y="2057400"/>
            <a:ext cx="1135242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Bevel 7"/>
              <p:cNvSpPr/>
              <p:nvPr/>
            </p:nvSpPr>
            <p:spPr>
              <a:xfrm>
                <a:off x="1066800" y="3300334"/>
                <a:ext cx="2696750" cy="1905000"/>
              </a:xfrm>
              <a:prstGeom prst="bevel">
                <a:avLst>
                  <a:gd name="adj" fmla="val 777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ctr"/>
                <a:r>
                  <a:rPr lang="en-US" sz="2400" dirty="0" smtClean="0"/>
                  <a:t>Calculate </a:t>
                </a:r>
                <a:r>
                  <a:rPr lang="en-US" sz="2400" dirty="0"/>
                  <a:t>the posterior </a:t>
                </a:r>
                <a:r>
                  <a:rPr lang="en-US" sz="2400" dirty="0" smtClean="0"/>
                  <a:t>probability, </a:t>
                </a:r>
                <a:r>
                  <a:rPr lang="en-US" sz="2400" dirty="0"/>
                  <a:t>i.e.,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/>
                          </a:rPr>
                          <m:t>𝑘</m:t>
                        </m:r>
                      </m:e>
                      <m:e>
                        <m:r>
                          <a:rPr lang="en-US" sz="2400">
                            <a:latin typeface="Cambria Math"/>
                          </a:rPr>
                          <m:t>𝑥</m:t>
                        </m:r>
                        <m:r>
                          <a:rPr lang="en-US" sz="2400"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latin typeface="Cambria Math"/>
                          </a:rPr>
                          <m:t>𝑇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</a:t>
                </a:r>
              </a:p>
            </p:txBody>
          </p:sp>
        </mc:Choice>
        <mc:Fallback xmlns="">
          <p:sp>
            <p:nvSpPr>
              <p:cNvPr id="8" name="Beve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300334"/>
                <a:ext cx="2696750" cy="1905000"/>
              </a:xfrm>
              <a:prstGeom prst="bevel">
                <a:avLst>
                  <a:gd name="adj" fmla="val 7778"/>
                </a:avLst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Bevel 8"/>
              <p:cNvSpPr/>
              <p:nvPr/>
            </p:nvSpPr>
            <p:spPr>
              <a:xfrm>
                <a:off x="2209800" y="5562600"/>
                <a:ext cx="4819224" cy="1098030"/>
              </a:xfrm>
              <a:prstGeom prst="bevel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class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sz="24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>
                                  <a:latin typeface="Cambria Math"/>
                                </a:rPr>
                                <m:t>1≤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sz="240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2400">
                                  <a:latin typeface="Cambria Math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Beve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5562600"/>
                <a:ext cx="4819224" cy="1098030"/>
              </a:xfrm>
              <a:prstGeom prst="bevel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rved Left Arrow 9"/>
          <p:cNvSpPr/>
          <p:nvPr/>
        </p:nvSpPr>
        <p:spPr>
          <a:xfrm rot="19306576">
            <a:off x="8256882" y="2345683"/>
            <a:ext cx="431302" cy="123825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 rot="13327643">
            <a:off x="5108133" y="2333585"/>
            <a:ext cx="431302" cy="123825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Notched Right Arrow 11"/>
          <p:cNvSpPr/>
          <p:nvPr/>
        </p:nvSpPr>
        <p:spPr>
          <a:xfrm flipH="1">
            <a:off x="3763550" y="4171950"/>
            <a:ext cx="1135242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rved Left Arrow 12"/>
          <p:cNvSpPr/>
          <p:nvPr/>
        </p:nvSpPr>
        <p:spPr>
          <a:xfrm rot="8156868" flipV="1">
            <a:off x="1002531" y="5088434"/>
            <a:ext cx="766699" cy="2015791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"/>
              <p:cNvSpPr txBox="1">
                <a:spLocks noChangeArrowheads="1"/>
              </p:cNvSpPr>
              <p:nvPr/>
            </p:nvSpPr>
            <p:spPr bwMode="auto">
              <a:xfrm>
                <a:off x="4953000" y="2983468"/>
                <a:ext cx="118757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000" y="2983468"/>
                <a:ext cx="1187579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3810000" y="3886200"/>
            <a:ext cx="1187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Converge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 - </a:t>
            </a:r>
            <a:r>
              <a:rPr lang="en-US" altLang="zh-CN" dirty="0"/>
              <a:t>Robustness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Data: </a:t>
            </a:r>
            <a:r>
              <a:rPr lang="en-US" sz="2800" dirty="0"/>
              <a:t>LFR </a:t>
            </a:r>
            <a:r>
              <a:rPr lang="en-US" sz="2800" dirty="0" smtClean="0"/>
              <a:t>benchmark networks [</a:t>
            </a:r>
            <a:r>
              <a:rPr lang="en-US" sz="2800" dirty="0" err="1" smtClean="0"/>
              <a:t>Lancichinetti</a:t>
            </a:r>
            <a:r>
              <a:rPr lang="en-US" sz="2800" dirty="0"/>
              <a:t> </a:t>
            </a:r>
            <a:r>
              <a:rPr lang="en-US" sz="2800" dirty="0" smtClean="0"/>
              <a:t>et al., 08]</a:t>
            </a:r>
          </a:p>
          <a:p>
            <a:pPr lvl="1"/>
            <a:r>
              <a:rPr lang="en-US" sz="2400" dirty="0" smtClean="0"/>
              <a:t>The distribution </a:t>
            </a:r>
            <a:r>
              <a:rPr lang="en-US" sz="2400" dirty="0"/>
              <a:t>of node degree </a:t>
            </a:r>
            <a:r>
              <a:rPr lang="en-US" sz="2400" dirty="0" smtClean="0"/>
              <a:t>follows the </a:t>
            </a:r>
            <a:r>
              <a:rPr lang="en-US" sz="2400" dirty="0"/>
              <a:t>power </a:t>
            </a:r>
            <a:r>
              <a:rPr lang="en-US" sz="2400" dirty="0" smtClean="0"/>
              <a:t>law</a:t>
            </a:r>
            <a:endParaRPr lang="en-US" sz="2400" dirty="0"/>
          </a:p>
          <a:p>
            <a:pPr lvl="1"/>
            <a:r>
              <a:rPr lang="en-US" sz="2400" dirty="0" smtClean="0"/>
              <a:t>2000 nodes, 2 classes, 1% nodes </a:t>
            </a:r>
            <a:r>
              <a:rPr lang="en-US" sz="2400" dirty="0" smtClean="0"/>
              <a:t>labeled</a:t>
            </a:r>
          </a:p>
          <a:p>
            <a:pPr lvl="1"/>
            <a:r>
              <a:rPr lang="en-US" sz="2400" dirty="0" err="1" smtClean="0"/>
              <a:t>RankClass</a:t>
            </a:r>
            <a:r>
              <a:rPr lang="en-US" sz="2400" dirty="0" smtClean="0"/>
              <a:t> is robust when the network grows sparser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1026" name="Picture 2" descr="F:\Work\other UIUC related\defense\figures\densit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770" y="3581400"/>
            <a:ext cx="4016829" cy="320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97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Robustness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1358" cy="4525963"/>
          </a:xfrm>
        </p:spPr>
        <p:txBody>
          <a:bodyPr>
            <a:normAutofit/>
          </a:bodyPr>
          <a:lstStyle/>
          <a:p>
            <a:r>
              <a:rPr lang="en-US" sz="2800" dirty="0"/>
              <a:t>Data: LFR benchmark </a:t>
            </a:r>
            <a:r>
              <a:rPr lang="en-US" sz="2800" dirty="0" smtClean="0"/>
              <a:t>networks </a:t>
            </a:r>
            <a:r>
              <a:rPr lang="en-US" sz="2800" dirty="0"/>
              <a:t>[</a:t>
            </a:r>
            <a:r>
              <a:rPr lang="en-US" sz="2800" dirty="0" err="1"/>
              <a:t>Lancichinetti</a:t>
            </a:r>
            <a:r>
              <a:rPr lang="en-US" sz="2800" dirty="0"/>
              <a:t> et al., 08]</a:t>
            </a:r>
          </a:p>
          <a:p>
            <a:pPr lvl="1"/>
            <a:r>
              <a:rPr lang="en-US" sz="2400" dirty="0" err="1" smtClean="0"/>
              <a:t>Skewness</a:t>
            </a:r>
            <a:r>
              <a:rPr lang="en-US" sz="2400" dirty="0" smtClean="0"/>
              <a:t> = max(class size)/min(class size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RankClass</a:t>
            </a:r>
            <a:r>
              <a:rPr lang="en-US" sz="2400" dirty="0" smtClean="0"/>
              <a:t> is robust when the class distribution is highly skewed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2050" name="Picture 2" descr="F:\Work\other UIUC related\defense\figures\skew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2" y="3276601"/>
            <a:ext cx="3880758" cy="31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Work\other UIUC related\defense\figures\skew_m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76600"/>
            <a:ext cx="3880758" cy="31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8735" y="6412468"/>
            <a:ext cx="309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Overall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81599" y="6400800"/>
            <a:ext cx="3810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Performance on the smallest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9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Robustness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Data: randomly sample a sub-network with only </a:t>
            </a:r>
            <a:r>
              <a:rPr lang="en-US" sz="2400" dirty="0"/>
              <a:t>2000 authors </a:t>
            </a:r>
            <a:r>
              <a:rPr lang="en-US" sz="2400" dirty="0" smtClean="0"/>
              <a:t>from the </a:t>
            </a:r>
            <a:r>
              <a:rPr lang="en-US" sz="2400" dirty="0"/>
              <a:t>DBLP </a:t>
            </a:r>
            <a:r>
              <a:rPr lang="en-US" sz="2400" dirty="0" smtClean="0"/>
              <a:t>network (originally has 14475 authors</a:t>
            </a:r>
            <a:r>
              <a:rPr lang="en-US" sz="2400" dirty="0" smtClean="0"/>
              <a:t>)</a:t>
            </a:r>
          </a:p>
          <a:p>
            <a:pPr lvl="1"/>
            <a:r>
              <a:rPr lang="en-US" sz="2200" dirty="0" err="1" smtClean="0"/>
              <a:t>RankClass</a:t>
            </a:r>
            <a:r>
              <a:rPr lang="en-US" sz="2200" dirty="0" smtClean="0"/>
              <a:t> is robust when the data becomes sparse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3074" name="Picture 2" descr="F:\Work\other UIUC related\defense\figures\sparse_auth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86" y="2971800"/>
            <a:ext cx="45910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7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Booming age of networked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Networks/graphs: </a:t>
            </a:r>
            <a:r>
              <a:rPr lang="en-US" sz="2800" dirty="0"/>
              <a:t>data instances </a:t>
            </a:r>
            <a:r>
              <a:rPr lang="en-US" sz="2800" dirty="0" smtClean="0"/>
              <a:t>connected by edges </a:t>
            </a:r>
            <a:r>
              <a:rPr lang="en-US" sz="2800" dirty="0"/>
              <a:t>representing </a:t>
            </a:r>
            <a:r>
              <a:rPr lang="en-US" sz="2800" dirty="0" smtClean="0"/>
              <a:t>meaningful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41966"/>
            <a:ext cx="2133600" cy="365125"/>
          </a:xfrm>
        </p:spPr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pic>
        <p:nvPicPr>
          <p:cNvPr id="1026" name="Picture 2" descr="http://4.bp.blogspot.com/_XCjR-0Ais3w/S6vZdAVqCOI/AAAAAAAAAFo/0LKesvE2rjw/s1600/2007.01.nt.social.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76600"/>
            <a:ext cx="2870022" cy="25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5422" y="631144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Social network</a:t>
            </a:r>
            <a:endParaRPr lang="en-US" dirty="0"/>
          </a:p>
        </p:txBody>
      </p:sp>
      <p:pic>
        <p:nvPicPr>
          <p:cNvPr id="1032" name="Picture 8" descr="http://wiki.cns.iu.edu/download/attachments/2200066/names_labels.jpg?version=1&amp;modificationDate=13092910316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02" y="3352800"/>
            <a:ext cx="3290420" cy="25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51022" y="631144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Co-author Network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48400" y="6311444"/>
            <a:ext cx="251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E-commerce Network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309572" y="3124200"/>
            <a:ext cx="2392256" cy="3200400"/>
            <a:chOff x="6309572" y="2606040"/>
            <a:chExt cx="2392256" cy="3200400"/>
          </a:xfrm>
        </p:grpSpPr>
        <p:pic>
          <p:nvPicPr>
            <p:cNvPr id="2050" name="Picture 2" descr="http://us.123rf.com/400wm/400/400/clairev/clairev1211/clairev121100045/16272956-winter-person-cartoon-image-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5074920"/>
              <a:ext cx="381495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2.bp.blogspot.com/_ZretAEayEjU/TAZ0ctrSuhI/AAAAAAAACDc/QmAn2AuT-5U/s1600/How+to+draw+a+cartoon+man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1" r="30546"/>
            <a:stretch/>
          </p:blipFill>
          <p:spPr bwMode="auto">
            <a:xfrm>
              <a:off x="8229600" y="5074920"/>
              <a:ext cx="2886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www.how-to-draw-cartoons-online.com/image-files/cartoon_boy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0420" y="5029200"/>
              <a:ext cx="626180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6324600" y="4983480"/>
              <a:ext cx="2377228" cy="8229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09572" y="2606040"/>
              <a:ext cx="2377228" cy="8229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24600" y="3733800"/>
              <a:ext cx="2377228" cy="82296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6" name="Picture 8" descr="http://www.likebuy.com/bigpic/SNK795K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241" y="3825240"/>
              <a:ext cx="56673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www.coolpctips.com/wp-content/uploads/2012/03/hp-laptop-computers-repair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075" y="3825240"/>
              <a:ext cx="79414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sc.xinhuanet.com/content/2005-04/25/xin_090402251453841180186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349" y="3825240"/>
              <a:ext cx="45720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://www.fastcharacters.com/wp/wp-content/uploads/cartoon-business-man-02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621280"/>
              <a:ext cx="476693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://www.picturesof.net/_images_300/A_Colorful_Cartoon_Businessman_Carrying_a_Large_Bundle_Cash_Royalty_Free_Clipart_Picture_100704-231319-549053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2712720"/>
              <a:ext cx="62941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6781800" y="3352800"/>
              <a:ext cx="238346" cy="472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64" idx="2"/>
            </p:cNvCxnSpPr>
            <p:nvPr/>
          </p:nvCxnSpPr>
          <p:spPr>
            <a:xfrm flipH="1">
              <a:off x="7391400" y="3352800"/>
              <a:ext cx="619506" cy="472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145349" y="3352800"/>
              <a:ext cx="228600" cy="472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662627" y="4465320"/>
              <a:ext cx="119173" cy="5638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058" idx="2"/>
              <a:endCxn id="2054" idx="0"/>
            </p:cNvCxnSpPr>
            <p:nvPr/>
          </p:nvCxnSpPr>
          <p:spPr>
            <a:xfrm flipH="1">
              <a:off x="6773510" y="4465320"/>
              <a:ext cx="808637" cy="56388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2050" idx="0"/>
            </p:cNvCxnSpPr>
            <p:nvPr/>
          </p:nvCxnSpPr>
          <p:spPr>
            <a:xfrm flipH="1">
              <a:off x="7582148" y="4465320"/>
              <a:ext cx="743464" cy="6096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2050" idx="0"/>
            </p:cNvCxnSpPr>
            <p:nvPr/>
          </p:nvCxnSpPr>
          <p:spPr>
            <a:xfrm>
              <a:off x="7582148" y="4465320"/>
              <a:ext cx="0" cy="6096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900973" y="4465320"/>
              <a:ext cx="1424639" cy="5181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Rounded Rectangle 55"/>
          <p:cNvSpPr/>
          <p:nvPr/>
        </p:nvSpPr>
        <p:spPr>
          <a:xfrm>
            <a:off x="76200" y="2590800"/>
            <a:ext cx="6070422" cy="40899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-304800" y="2667000"/>
            <a:ext cx="29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Homogeneous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222821" y="2590800"/>
            <a:ext cx="2844979" cy="4089976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514178" y="2667000"/>
            <a:ext cx="29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Heterogeneous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56" grpId="0" animBg="1"/>
      <p:bldP spid="70" grpId="0"/>
      <p:bldP spid="71" grpId="0" animBg="1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- Robustness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Data: randomly sample a sub-network </a:t>
            </a:r>
            <a:r>
              <a:rPr lang="en-US" sz="2400" dirty="0"/>
              <a:t>from the DBLP network </a:t>
            </a:r>
            <a:r>
              <a:rPr lang="en-US" sz="2400" dirty="0" smtClean="0"/>
              <a:t>such that the percentage of authors belonging to data mining &lt; 10</a:t>
            </a:r>
            <a:r>
              <a:rPr lang="en-US" sz="2400" dirty="0" smtClean="0"/>
              <a:t>%</a:t>
            </a:r>
          </a:p>
          <a:p>
            <a:pPr lvl="1"/>
            <a:r>
              <a:rPr lang="en-US" sz="2200" dirty="0" err="1" smtClean="0"/>
              <a:t>RankClass</a:t>
            </a:r>
            <a:r>
              <a:rPr lang="en-US" sz="2200" dirty="0" smtClean="0"/>
              <a:t> is robust when the class distribution is highly skewed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4098" name="Picture 2" descr="F:\Work\other UIUC related\defense\figures\skew_auth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1" y="3140529"/>
            <a:ext cx="398602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Work\other UIUC related\defense\figures\skew_author_D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398602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4935" y="6329737"/>
            <a:ext cx="309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Overall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2999" y="6318069"/>
            <a:ext cx="4114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Performance on the data mining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dirty="0" smtClean="0"/>
              <a:t>Define and solve the problem of semi-supervised classification on heterogeneous networked data</a:t>
            </a:r>
            <a:endParaRPr lang="en-US" altLang="zh-CN" sz="2800" b="0" dirty="0" smtClean="0"/>
          </a:p>
          <a:p>
            <a:pPr>
              <a:spcAft>
                <a:spcPts val="600"/>
              </a:spcAft>
            </a:pPr>
            <a:r>
              <a:rPr lang="en-US" altLang="zh-CN" sz="2800" b="0" dirty="0" smtClean="0"/>
              <a:t>Propose a novel definition of semi-supervised classification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/>
              <a:t>Classes + within class ranking</a:t>
            </a:r>
            <a:endParaRPr lang="en-US" altLang="zh-CN" sz="2400" b="0" dirty="0" smtClean="0"/>
          </a:p>
          <a:p>
            <a:pPr>
              <a:spcAft>
                <a:spcPts val="600"/>
              </a:spcAft>
            </a:pPr>
            <a:r>
              <a:rPr lang="en-US" altLang="zh-CN" sz="2800" b="0" dirty="0" smtClean="0"/>
              <a:t>A novel algorithm called </a:t>
            </a:r>
            <a:r>
              <a:rPr lang="en-US" altLang="zh-CN" sz="2800" b="0" dirty="0" err="1" smtClean="0"/>
              <a:t>RankClass</a:t>
            </a:r>
            <a:r>
              <a:rPr lang="en-US" altLang="zh-CN" sz="2800" b="0" dirty="0" smtClean="0"/>
              <a:t> </a:t>
            </a:r>
            <a:r>
              <a:rPr lang="en-US" altLang="zh-CN" sz="2800" b="0" dirty="0"/>
              <a:t>is proposed </a:t>
            </a:r>
            <a:r>
              <a:rPr lang="en-US" altLang="zh-CN" sz="2800" b="0" dirty="0" smtClean="0"/>
              <a:t>to let ranking and classification mutually enhance each other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/>
              <a:t>Generate </a:t>
            </a:r>
            <a:r>
              <a:rPr lang="en-US" altLang="zh-CN" sz="2400" dirty="0"/>
              <a:t>more </a:t>
            </a:r>
            <a:r>
              <a:rPr lang="en-US" altLang="zh-CN" sz="2400" dirty="0">
                <a:solidFill>
                  <a:srgbClr val="FF0000"/>
                </a:solidFill>
              </a:rPr>
              <a:t>accurate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informative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results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5788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Overview of my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943600"/>
            <a:ext cx="845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599" y="1295400"/>
            <a:ext cx="0" cy="5257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49627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SSL (Semi-supervised Learning)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3400" y="6082099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5943600"/>
            <a:ext cx="2130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Heterogeneous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4800" y="5943600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Homogeneous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2599" y="6031468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Non-networked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847671"/>
            <a:ext cx="1752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Analyzing &amp; Improving Existing SSL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1154668"/>
            <a:ext cx="175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Problem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34290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1563623" y="4002024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3849624" y="3998977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2599" y="137160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Analyze the error bound of SSL [ICML’12]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4802" y="1828800"/>
            <a:ext cx="2285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Active learning to minimize the expected error of SSL [AISTATS’12]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6400" y="242947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Minimize the expected error of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[CVPR’09, PAMI’11]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4802" y="3620869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Label propagation [Zhou et al., 03],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00800" y="34962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Graph-regularized classification [PKDD’10, SIGIR’11]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2057400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Integrating ranking and SSL [KDD’11]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599" y="3620869"/>
            <a:ext cx="236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dirty="0" smtClean="0">
                <a:latin typeface="Arial" pitchFamily="34" charset="0"/>
                <a:cs typeface="Arial" pitchFamily="34" charset="0"/>
              </a:rPr>
            </a:b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Belkin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 et al., 06],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04800" y="44958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4867870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Relevance Search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2599" y="4800600"/>
            <a:ext cx="2362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Distance Metrics (Euclidean, cosine, etc.)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14800" y="4466272"/>
            <a:ext cx="2285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Personalized PageRank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Jeh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03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], etc.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Parallel Field Ranking [KDD’12]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0800" y="4645152"/>
            <a:ext cx="2362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Learning the relevance between different types of data</a:t>
            </a:r>
          </a:p>
          <a:p>
            <a:pPr algn="ctr"/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relevance search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 defTabSz="4400550">
                  <a:spcAft>
                    <a:spcPts val="600"/>
                  </a:spcAft>
                </a:pPr>
                <a:r>
                  <a:rPr lang="en-US" altLang="zh-TW" sz="4000" dirty="0" smtClean="0">
                    <a:latin typeface="Arial" pitchFamily="34" charset="0"/>
                    <a:cs typeface="Arial" pitchFamily="34" charset="0"/>
                  </a:rPr>
                  <a:t>Input</a:t>
                </a:r>
              </a:p>
              <a:p>
                <a:pPr lvl="1" algn="just" defTabSz="4400550">
                  <a:spcAft>
                    <a:spcPts val="600"/>
                  </a:spcAft>
                </a:pPr>
                <a:r>
                  <a:rPr lang="en-US" altLang="zh-TW" sz="3400" dirty="0">
                    <a:latin typeface="Arial" pitchFamily="34" charset="0"/>
                    <a:cs typeface="Arial" pitchFamily="34" charset="0"/>
                  </a:rPr>
                  <a:t>A</a:t>
                </a:r>
                <a:r>
                  <a:rPr lang="en-US" altLang="zh-TW" sz="3400" dirty="0" smtClean="0">
                    <a:latin typeface="Arial" pitchFamily="34" charset="0"/>
                    <a:cs typeface="Arial" pitchFamily="34" charset="0"/>
                  </a:rPr>
                  <a:t> graph </a:t>
                </a:r>
                <a14:m>
                  <m:oMath xmlns:m="http://schemas.openxmlformats.org/officeDocument/2006/math">
                    <m:r>
                      <a:rPr lang="zh-TW" altLang="en-US" sz="3400" b="0" i="1" smtClean="0">
                        <a:latin typeface="Cambria Math"/>
                        <a:cs typeface="Arial" pitchFamily="34" charset="0"/>
                      </a:rPr>
                      <m:t>𝒢</m:t>
                    </m:r>
                  </m:oMath>
                </a14:m>
                <a:r>
                  <a:rPr lang="en-US" altLang="zh-TW" sz="3400" dirty="0" smtClean="0">
                    <a:latin typeface="Arial" pitchFamily="34" charset="0"/>
                    <a:cs typeface="Arial" pitchFamily="34" charset="0"/>
                  </a:rPr>
                  <a:t>, the nodes </a:t>
                </a:r>
                <a14:m>
                  <m:oMath xmlns:m="http://schemas.openxmlformats.org/officeDocument/2006/math">
                    <m:r>
                      <a:rPr lang="en-US" altLang="zh-TW" sz="3400" b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altLang="zh-TW" sz="3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4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400" b="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TW" sz="3400" b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TW" sz="3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4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400" b="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TW" sz="3400" b="0">
                        <a:latin typeface="Cambria Math"/>
                      </a:rPr>
                      <m:t>}</m:t>
                    </m:r>
                  </m:oMath>
                </a14:m>
                <a:r>
                  <a:rPr lang="en-US" altLang="zh-TW" sz="3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TW" sz="3400" dirty="0" smtClean="0">
                    <a:latin typeface="Arial" pitchFamily="34" charset="0"/>
                    <a:cs typeface="Arial" pitchFamily="34" charset="0"/>
                  </a:rPr>
                  <a:t>are </a:t>
                </a: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represented </a:t>
                </a:r>
                <a:r>
                  <a:rPr lang="en-US" sz="3400" dirty="0">
                    <a:latin typeface="Arial" pitchFamily="34" charset="0"/>
                    <a:cs typeface="Arial" pitchFamily="34" charset="0"/>
                  </a:rPr>
                  <a:t>by </a:t>
                </a: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high dimensional feature vectors </a:t>
                </a:r>
                <a:r>
                  <a:rPr lang="en-US" sz="3400" dirty="0">
                    <a:latin typeface="Arial" pitchFamily="34" charset="0"/>
                    <a:cs typeface="Arial" pitchFamily="34" charset="0"/>
                  </a:rPr>
                  <a:t>in </a:t>
                </a: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Euclidean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  <a:cs typeface="Arial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en-US" sz="3400" dirty="0">
                  <a:latin typeface="Arial" pitchFamily="34" charset="0"/>
                  <a:cs typeface="Arial" pitchFamily="34" charset="0"/>
                </a:endParaRPr>
              </a:p>
              <a:p>
                <a:pPr lvl="1" algn="just" defTabSz="4400550">
                  <a:spcAft>
                    <a:spcPts val="600"/>
                  </a:spcAft>
                </a:pPr>
                <a:r>
                  <a:rPr lang="en-US" altLang="zh-TW" sz="3400" dirty="0" smtClean="0">
                    <a:latin typeface="Arial" pitchFamily="34" charset="0"/>
                    <a:cs typeface="Arial" pitchFamily="34" charset="0"/>
                  </a:rPr>
                  <a:t>Query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34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TW" sz="3400" b="0" i="1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TW" sz="3400" dirty="0" smtClean="0">
                    <a:latin typeface="Arial" pitchFamily="34" charset="0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400" i="1" dirty="0">
                        <a:latin typeface="Cambria Math"/>
                        <a:cs typeface="Arial" pitchFamily="34" charset="0"/>
                      </a:rPr>
                      <m:t>1≤</m:t>
                    </m:r>
                    <m:r>
                      <a:rPr lang="en-US" altLang="zh-CN" sz="3400" i="1" dirty="0">
                        <a:latin typeface="Cambria Math"/>
                        <a:cs typeface="Arial" pitchFamily="34" charset="0"/>
                      </a:rPr>
                      <m:t>𝑞</m:t>
                    </m:r>
                    <m:r>
                      <a:rPr lang="en-US" altLang="zh-CN" sz="3400" i="1" dirty="0">
                        <a:latin typeface="Cambria Math"/>
                        <a:cs typeface="Arial" pitchFamily="34" charset="0"/>
                      </a:rPr>
                      <m:t>≤</m:t>
                    </m:r>
                    <m:r>
                      <a:rPr lang="en-US" altLang="zh-CN" sz="3400" i="1" dirty="0">
                        <a:latin typeface="Cambria Math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altLang="zh-CN" sz="3400" dirty="0" smtClean="0">
                    <a:latin typeface="Arial" pitchFamily="34" charset="0"/>
                    <a:cs typeface="Arial" pitchFamily="34" charset="0"/>
                  </a:rPr>
                  <a:t>.</a:t>
                </a:r>
                <a:endParaRPr lang="en-US" altLang="zh-TW" sz="3400" dirty="0">
                  <a:latin typeface="Arial" pitchFamily="34" charset="0"/>
                  <a:cs typeface="Arial" pitchFamily="34" charset="0"/>
                </a:endParaRPr>
              </a:p>
              <a:p>
                <a:pPr algn="just" defTabSz="4400550">
                  <a:spcAft>
                    <a:spcPts val="600"/>
                  </a:spcAft>
                </a:pPr>
                <a:r>
                  <a:rPr lang="en-US" altLang="zh-TW" sz="4000" dirty="0">
                    <a:latin typeface="Arial" pitchFamily="34" charset="0"/>
                    <a:cs typeface="Arial" pitchFamily="34" charset="0"/>
                  </a:rPr>
                  <a:t>Output</a:t>
                </a:r>
              </a:p>
              <a:p>
                <a:pPr lvl="1" algn="just" defTabSz="4400550">
                  <a:spcAft>
                    <a:spcPts val="600"/>
                  </a:spcAft>
                </a:pP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A </a:t>
                </a:r>
                <a:r>
                  <a:rPr lang="en-US" sz="3400" dirty="0">
                    <a:latin typeface="Arial" pitchFamily="34" charset="0"/>
                    <a:cs typeface="Arial" pitchFamily="34" charset="0"/>
                  </a:rPr>
                  <a:t>real-valued function </a:t>
                </a:r>
                <a14:m>
                  <m:oMath xmlns:m="http://schemas.openxmlformats.org/officeDocument/2006/math">
                    <m:r>
                      <a:rPr lang="en-US" sz="3400" b="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3400" dirty="0">
                    <a:latin typeface="Arial" pitchFamily="34" charset="0"/>
                    <a:cs typeface="Arial" pitchFamily="34" charset="0"/>
                  </a:rPr>
                  <a:t> that </a:t>
                </a:r>
                <a:r>
                  <a:rPr lang="en-US" sz="3400" dirty="0" smtClean="0">
                    <a:latin typeface="Arial" pitchFamily="34" charset="0"/>
                    <a:cs typeface="Arial" pitchFamily="34" charset="0"/>
                  </a:rPr>
                  <a:t>returns the relevance score  between each node and the query</a:t>
                </a:r>
              </a:p>
              <a:p>
                <a:pPr lvl="2" algn="just" defTabSz="4400550">
                  <a:spcAft>
                    <a:spcPts val="600"/>
                  </a:spcAft>
                </a:pPr>
                <a:r>
                  <a:rPr lang="en-US" sz="2900" dirty="0"/>
                  <a:t>F</a:t>
                </a:r>
                <a:r>
                  <a:rPr lang="en-US" sz="2900" dirty="0" smtClean="0"/>
                  <a:t>or any two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900" dirty="0"/>
                  <a:t>, </a:t>
                </a:r>
                <a14:m>
                  <m:oMath xmlns:m="http://schemas.openxmlformats.org/officeDocument/2006/math">
                    <m:r>
                      <a:rPr lang="en-US" sz="2900" b="0" i="1" dirty="0">
                        <a:latin typeface="Cambria Math"/>
                      </a:rPr>
                      <m:t>𝑓</m:t>
                    </m:r>
                    <m:r>
                      <a:rPr lang="en-US" sz="2900" b="0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9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 dirty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900" b="0" dirty="0">
                        <a:latin typeface="Cambria Math"/>
                      </a:rPr>
                      <m:t>)&gt;</m:t>
                    </m:r>
                    <m:r>
                      <a:rPr lang="en-US" sz="2900" b="0" i="1" dirty="0">
                        <a:latin typeface="Cambria Math"/>
                      </a:rPr>
                      <m:t>𝑓</m:t>
                    </m:r>
                    <m:r>
                      <a:rPr lang="en-US" sz="2900" b="0" dirty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9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 dirty="0" err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900" b="0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9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900" dirty="0"/>
                  <a:t> is more relevant to the query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9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900" b="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900" b="0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900" dirty="0"/>
                  <a:t> , and vice-versa</a:t>
                </a:r>
                <a:r>
                  <a:rPr lang="en-US" sz="290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778" t="-3596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75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Arial" pitchFamily="34" charset="0"/>
                <a:cs typeface="Arial" pitchFamily="34" charset="0"/>
              </a:rPr>
              <a:t>Assumption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high dimensional data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sampled from a much lower dimensional </a:t>
            </a:r>
            <a:r>
              <a:rPr lang="en-US" sz="240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submanifold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embedded in the ambient Euclidean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space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Neighboring nodes in the graph have similar feature vectors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altLang="zh-TW" dirty="0" smtClean="0">
                <a:latin typeface="Arial" pitchFamily="34" charset="0"/>
                <a:cs typeface="Arial" pitchFamily="34" charset="0"/>
              </a:rPr>
              <a:t>Ideally,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w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e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want to learn a 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relevance function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that: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has the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highest value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at the query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point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varies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linearly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therefore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monotonically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along the geodesics of the data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manifold</a:t>
            </a:r>
            <a:endParaRPr lang="en-US" altLang="zh-TW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itchFamily="34" charset="0"/>
                <a:cs typeface="Arial" pitchFamily="34" charset="0"/>
              </a:rPr>
              <a:t>We want to learn a </a:t>
            </a:r>
            <a:r>
              <a:rPr lang="en-US" altLang="zh-TW" dirty="0" smtClean="0">
                <a:latin typeface="Arial" pitchFamily="34" charset="0"/>
                <a:cs typeface="Arial" pitchFamily="34" charset="0"/>
              </a:rPr>
              <a:t>relevance function </a:t>
            </a:r>
            <a:r>
              <a:rPr lang="en-US" altLang="zh-TW" dirty="0">
                <a:latin typeface="Arial" pitchFamily="34" charset="0"/>
                <a:cs typeface="Arial" pitchFamily="34" charset="0"/>
              </a:rPr>
              <a:t>that: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has the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highest value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at the query point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varies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linearly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therefore </a:t>
            </a:r>
            <a:r>
              <a:rPr lang="en-US" sz="2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monotonically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along the geodesics of the data manifold</a:t>
            </a:r>
            <a:endParaRPr lang="en-US" altLang="zh-TW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" r="49508"/>
          <a:stretch/>
        </p:blipFill>
        <p:spPr bwMode="auto">
          <a:xfrm>
            <a:off x="711199" y="3714690"/>
            <a:ext cx="3911601" cy="251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6153090"/>
            <a:ext cx="363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(a) Data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samples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1" t="6890"/>
          <a:stretch/>
        </p:blipFill>
        <p:spPr bwMode="auto">
          <a:xfrm>
            <a:off x="4752109" y="3714690"/>
            <a:ext cx="3706091" cy="2517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410200" y="6153090"/>
            <a:ext cx="2335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(b) Ranking results</a:t>
            </a:r>
          </a:p>
        </p:txBody>
      </p:sp>
    </p:spTree>
    <p:extLst>
      <p:ext uri="{BB962C8B-B14F-4D97-AF65-F5344CB8AC3E}">
        <p14:creationId xmlns:p14="http://schemas.microsoft.com/office/powerpoint/2010/main" val="40655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Highlights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Propose </a:t>
            </a:r>
            <a:r>
              <a:rPr lang="en-US" sz="2800" dirty="0"/>
              <a:t>a novel </a:t>
            </a:r>
            <a:r>
              <a:rPr lang="en-US" sz="2800" dirty="0" smtClean="0"/>
              <a:t>relevance search algorithm </a:t>
            </a:r>
            <a:r>
              <a:rPr lang="en-US" sz="2800" dirty="0"/>
              <a:t>on the data manifold from the </a:t>
            </a:r>
            <a:r>
              <a:rPr lang="en-US" sz="2800" i="1" dirty="0">
                <a:solidFill>
                  <a:srgbClr val="FF0000"/>
                </a:solidFill>
              </a:rPr>
              <a:t>vector field </a:t>
            </a:r>
            <a:r>
              <a:rPr lang="en-US" sz="2800" dirty="0"/>
              <a:t>perspective.</a:t>
            </a:r>
          </a:p>
          <a:p>
            <a:endParaRPr lang="en-US" sz="2800" dirty="0"/>
          </a:p>
          <a:p>
            <a:r>
              <a:rPr lang="en-US" sz="2800" dirty="0"/>
              <a:t>Employ vector fields to ensure that the </a:t>
            </a:r>
            <a:r>
              <a:rPr lang="en-US" sz="2800" dirty="0" smtClean="0"/>
              <a:t>relevance function </a:t>
            </a:r>
            <a:r>
              <a:rPr lang="en-US" sz="2800" dirty="0"/>
              <a:t>decreases </a:t>
            </a:r>
            <a:r>
              <a:rPr lang="en-US" sz="2800" i="1" dirty="0">
                <a:solidFill>
                  <a:srgbClr val="FF0000"/>
                </a:solidFill>
              </a:rPr>
              <a:t>linearly</a:t>
            </a:r>
            <a:r>
              <a:rPr lang="en-US" sz="2800" dirty="0"/>
              <a:t>, and therefore </a:t>
            </a:r>
            <a:r>
              <a:rPr lang="en-US" sz="2800" i="1" dirty="0">
                <a:solidFill>
                  <a:srgbClr val="FF0000"/>
                </a:solidFill>
              </a:rPr>
              <a:t>monotonically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from the query to other </a:t>
            </a:r>
            <a:r>
              <a:rPr lang="en-US" sz="2800" dirty="0" smtClean="0"/>
              <a:t>nodes along </a:t>
            </a:r>
            <a:r>
              <a:rPr lang="en-US" sz="2800" dirty="0"/>
              <a:t>the geodesics of the manifold. </a:t>
            </a:r>
          </a:p>
          <a:p>
            <a:endParaRPr lang="en-US" sz="2800" dirty="0"/>
          </a:p>
          <a:p>
            <a:r>
              <a:rPr lang="en-US" sz="2800" dirty="0"/>
              <a:t>The ranking order along the geodesics is well preserved. </a:t>
            </a:r>
          </a:p>
        </p:txBody>
      </p:sp>
      <p:pic>
        <p:nvPicPr>
          <p:cNvPr id="5" name="Picture 2" descr="http://transparentwithmyself.files.wordpress.com/2012/03/happy-fac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10200"/>
            <a:ext cx="42380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20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Overview of my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943600"/>
            <a:ext cx="845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599" y="1295400"/>
            <a:ext cx="0" cy="5257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49627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SSL (Semi-supervised Learning)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3400" y="6082099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5943600"/>
            <a:ext cx="2130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Heterogeneous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4800" y="5943600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Homogeneous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2599" y="6031468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Non-networked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847671"/>
            <a:ext cx="1752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Analyzing &amp; Improving Existing SSL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1154668"/>
            <a:ext cx="175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Problem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34290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1563623" y="4002024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3849624" y="3998977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2599" y="137160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Analyze the error bound of SSL [ICML’12]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4802" y="1828800"/>
            <a:ext cx="2285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Active learning to minimize the expected error of SSL [AISTATS’12]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6400" y="242947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Minimize the expected error of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[CVPR’09, PAMI’11]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4802" y="3620869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Label propagation [Zhou et al., 03],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00800" y="34962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Graph-regularized classification [PKDD’10, SIGIR’11]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2057400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Integrating ranking and SSL [KDD’11]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599" y="3620869"/>
            <a:ext cx="236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dirty="0" smtClean="0">
                <a:latin typeface="Arial" pitchFamily="34" charset="0"/>
                <a:cs typeface="Arial" pitchFamily="34" charset="0"/>
              </a:rPr>
            </a:b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Belkin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 et al., 06],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04800" y="44958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4867870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Relevance Search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2599" y="4800600"/>
            <a:ext cx="2362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Distance Metrics (Euclidean, cosine, etc.)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14800" y="4466272"/>
            <a:ext cx="2285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Personalized PageRank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Jeh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03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], etc.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Parallel Field Ranking [KDD’12]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0800" y="4645152"/>
            <a:ext cx="2362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Learning the relevance between different types of data</a:t>
            </a:r>
          </a:p>
          <a:p>
            <a:pPr algn="ctr"/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8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Given a query 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 find out which entities of 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relevant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In the biomedical domain: drugs, diseases, compounds, targets, </a:t>
                </a:r>
                <a:r>
                  <a:rPr lang="en-US" dirty="0" err="1" smtClean="0"/>
                  <a:t>MeSH</a:t>
                </a:r>
                <a:r>
                  <a:rPr lang="en-US" dirty="0" smtClean="0"/>
                  <a:t> terms, genes …</a:t>
                </a:r>
              </a:p>
              <a:p>
                <a:pPr lvl="1"/>
                <a:r>
                  <a:rPr lang="en-US" dirty="0"/>
                  <a:t>Given a disease</a:t>
                </a:r>
                <a:r>
                  <a:rPr lang="en-US" altLang="zh-CN" dirty="0"/>
                  <a:t>, </a:t>
                </a:r>
                <a:r>
                  <a:rPr lang="en-US" altLang="zh-CN" dirty="0" smtClean="0"/>
                  <a:t>find out which </a:t>
                </a:r>
                <a:r>
                  <a:rPr lang="en-US" altLang="zh-CN" dirty="0"/>
                  <a:t>drugs are strongly relevant to that disease</a:t>
                </a:r>
              </a:p>
              <a:p>
                <a:pPr lvl="1"/>
                <a:r>
                  <a:rPr lang="en-US" dirty="0" smtClean="0"/>
                  <a:t>Useful for drug discovery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l="-1630" t="-1478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97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If the data is structured, e.g., in a </a:t>
            </a:r>
            <a:r>
              <a:rPr lang="en-US" dirty="0" smtClean="0"/>
              <a:t>network/graph </a:t>
            </a:r>
            <a:r>
              <a:rPr lang="en-US" dirty="0"/>
              <a:t>format</a:t>
            </a:r>
          </a:p>
          <a:p>
            <a:pPr lvl="1"/>
            <a:r>
              <a:rPr lang="en-US" sz="2400" dirty="0"/>
              <a:t>Y. Sun, J. Han, X. Yan, P. S. Yu, and T. Wu. </a:t>
            </a:r>
            <a:r>
              <a:rPr lang="en-US" sz="2400" dirty="0" err="1"/>
              <a:t>Pathsim</a:t>
            </a:r>
            <a:r>
              <a:rPr lang="en-US" sz="2400" dirty="0"/>
              <a:t>: Meta path-based top-k similarity search in heterogeneous information networks. </a:t>
            </a:r>
            <a:r>
              <a:rPr lang="en-US" sz="2400" i="1" dirty="0"/>
              <a:t>PVLDB</a:t>
            </a:r>
            <a:r>
              <a:rPr lang="en-US" sz="2400" dirty="0"/>
              <a:t>, 4(11):992–1003, 2011.</a:t>
            </a:r>
          </a:p>
          <a:p>
            <a:pPr lvl="1"/>
            <a:r>
              <a:rPr lang="en-US" sz="2400" dirty="0"/>
              <a:t>C. Shi, X. Kong, P. S. Yu, S. </a:t>
            </a:r>
            <a:r>
              <a:rPr lang="en-US" sz="2400" dirty="0" err="1"/>
              <a:t>Xie</a:t>
            </a:r>
            <a:r>
              <a:rPr lang="en-US" sz="2400" dirty="0"/>
              <a:t>, and B. Wu. Relevance search in heterogeneous networks. In EDBT, pages 180–191, 2012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dirty="0" smtClean="0"/>
              <a:t>Unstructured text data are more ubiquitous</a:t>
            </a:r>
          </a:p>
          <a:p>
            <a:pPr lvl="1"/>
            <a:r>
              <a:rPr lang="en-US" dirty="0" smtClean="0"/>
              <a:t>Biomedical papers and patents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5" name="Curved Down Arrow 4"/>
          <p:cNvSpPr/>
          <p:nvPr/>
        </p:nvSpPr>
        <p:spPr>
          <a:xfrm rot="16200000">
            <a:off x="-1066800" y="3429001"/>
            <a:ext cx="3276602" cy="838198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https://kennedysrms.wikispaces.com/file/view/question-mar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11764"/>
          <a:stretch/>
        </p:blipFill>
        <p:spPr bwMode="auto">
          <a:xfrm>
            <a:off x="304800" y="3200400"/>
            <a:ext cx="88392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/>
              <a:t>Semi-supervised </a:t>
            </a:r>
            <a:r>
              <a:rPr lang="en-US" sz="3200" dirty="0" smtClean="0"/>
              <a:t>learning (SSL) on networked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Input: </a:t>
            </a:r>
            <a:r>
              <a:rPr lang="en-US" sz="2800" dirty="0"/>
              <a:t>label information on </a:t>
            </a:r>
            <a:r>
              <a:rPr lang="en-US" sz="2800" dirty="0" smtClean="0"/>
              <a:t>some nodes</a:t>
            </a:r>
          </a:p>
          <a:p>
            <a:r>
              <a:rPr lang="en-US" sz="2800" dirty="0" smtClean="0"/>
              <a:t>Output: labels </a:t>
            </a:r>
            <a:r>
              <a:rPr lang="en-US" sz="2800" dirty="0"/>
              <a:t>on </a:t>
            </a:r>
            <a:r>
              <a:rPr lang="en-US" sz="2800" dirty="0" smtClean="0"/>
              <a:t>the unlabeled nodes</a:t>
            </a:r>
          </a:p>
          <a:p>
            <a:r>
              <a:rPr lang="en-US" sz="2800" dirty="0" smtClean="0"/>
              <a:t>Both</a:t>
            </a:r>
            <a:r>
              <a:rPr lang="en-US" sz="2800" dirty="0"/>
              <a:t> </a:t>
            </a:r>
            <a:r>
              <a:rPr lang="en-US" sz="2800" dirty="0" smtClean="0"/>
              <a:t>labeled </a:t>
            </a:r>
            <a:r>
              <a:rPr lang="en-US" sz="2800" dirty="0"/>
              <a:t>and unlabeled data are utilized throughout the learning </a:t>
            </a:r>
            <a:r>
              <a:rPr lang="en-US" sz="2800" dirty="0" smtClean="0"/>
              <a:t>process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Labels + network structure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ide applications</a:t>
            </a:r>
          </a:p>
          <a:p>
            <a:pPr lvl="1"/>
            <a:r>
              <a:rPr lang="en-US" sz="2400" dirty="0" smtClean="0"/>
              <a:t>Community detection</a:t>
            </a:r>
          </a:p>
          <a:p>
            <a:pPr lvl="1"/>
            <a:r>
              <a:rPr lang="en-US" sz="2400" dirty="0" smtClean="0"/>
              <a:t>Fraud detection</a:t>
            </a:r>
          </a:p>
          <a:p>
            <a:pPr lvl="1"/>
            <a:r>
              <a:rPr lang="en-US" sz="2400" dirty="0" smtClean="0"/>
              <a:t>Product recommendation</a:t>
            </a:r>
          </a:p>
          <a:p>
            <a:pPr lvl="1"/>
            <a:r>
              <a:rPr lang="en-US" sz="2400" dirty="0" smtClean="0"/>
              <a:t>And more…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2050" name="Picture 2" descr="http://upload.wikimedia.org/wikipedia/commons/7/70/Social_R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515710"/>
            <a:ext cx="3695700" cy="30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9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8839201" cy="2923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1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Correlation graph construction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Add an edge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in the Entity </a:t>
                </a:r>
                <a:r>
                  <a:rPr lang="en-US" dirty="0" smtClean="0"/>
                  <a:t>Correlation Graph </a:t>
                </a:r>
                <a:r>
                  <a:rPr lang="en-US" dirty="0"/>
                  <a:t>if they are annotated in the same set of </a:t>
                </a:r>
                <a:r>
                  <a:rPr lang="en-US" dirty="0" smtClean="0"/>
                  <a:t>MEDLINE articles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Simple design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𝑐𝑜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:endParaRPr lang="en-US" altLang="zh-CN" b="0" dirty="0" smtClean="0"/>
              </a:p>
              <a:p>
                <a:pPr lvl="1"/>
                <a:r>
                  <a:rPr lang="en-US" dirty="0"/>
                  <a:t>F</a:t>
                </a:r>
                <a:r>
                  <a:rPr lang="en-US" dirty="0" smtClean="0"/>
                  <a:t>avors </a:t>
                </a:r>
                <a:r>
                  <a:rPr lang="en-US" dirty="0"/>
                  <a:t>those popular entities appearing in many </a:t>
                </a:r>
                <a:r>
                  <a:rPr lang="en-US" dirty="0" smtClean="0"/>
                  <a:t>articles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4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Correlation graph construction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Following the classical </a:t>
                </a:r>
                <a:r>
                  <a:rPr lang="en-US" dirty="0"/>
                  <a:t>TF-IDF model in </a:t>
                </a:r>
                <a:r>
                  <a:rPr lang="en-US" dirty="0" smtClean="0"/>
                  <a:t>IR, </a:t>
                </a:r>
                <a:r>
                  <a:rPr lang="en-US" dirty="0"/>
                  <a:t>we </a:t>
                </a:r>
                <a:r>
                  <a:rPr lang="en-US" dirty="0" smtClean="0"/>
                  <a:t>assume a </a:t>
                </a:r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implies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co-occur frequently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it-IT" i="1">
                        <a:latin typeface="Cambria Math"/>
                      </a:rPr>
                      <m:t>𝑓𝑟𝑒𝑞</m:t>
                    </m:r>
                    <m:d>
                      <m:dPr>
                        <m:ctrlPr>
                          <a:rPr lang="it-IT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it-IT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it-IT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it-IT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it-IT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t-IT" i="1">
                            <a:latin typeface="Cambria Math"/>
                          </a:rPr>
                          <m:t>𝑐𝑜</m:t>
                        </m:r>
                        <m:d>
                          <m:dPr>
                            <m:ctrlPr>
                              <a:rPr lang="it-IT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i="1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it-IT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𝑐𝑜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it-IT" i="1">
                                <a:latin typeface="Cambria Math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it-IT" altLang="zh-CN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it-IT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it-IT" i="1">
                                    <a:latin typeface="Cambria Math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r>
                                  <a:rPr lang="it-IT" i="1">
                                    <a:latin typeface="Cambria Math"/>
                                  </a:rPr>
                                  <m:t>𝑐𝑜</m:t>
                                </m:r>
                                <m:d>
                                  <m:dPr>
                                    <m:ctrlPr>
                                      <a:rPr lang="it-IT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it-IT" i="1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/</m:t>
                        </m:r>
                        <m:r>
                          <a:rPr lang="it-IT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) </a:t>
                </a:r>
                <a:r>
                  <a:rPr lang="en-US" dirty="0" smtClean="0"/>
                  <a:t>occurs rarely with other entities of the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altLang="zh-CN" dirty="0" smtClean="0"/>
                  <a:t>(or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)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𝑖𝑒𝑓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/2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1+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∧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en-US" i="1">
                                    <a:latin typeface="Cambria Math"/>
                                  </a:rPr>
                                  <m:t> +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∧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/2</m:t>
                            </m:r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 </m:t>
                    </m:r>
                    <m:r>
                      <a:rPr lang="en-US" i="1">
                        <a:latin typeface="Cambria Math"/>
                      </a:rPr>
                      <m:t>𝑓𝑟𝑒𝑞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</a:rPr>
                      <m:t>×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𝑖𝑒𝑓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48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entity correlation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837237"/>
            <a:ext cx="8763000" cy="1249363"/>
          </a:xfrm>
        </p:spPr>
        <p:txBody>
          <a:bodyPr>
            <a:noAutofit/>
          </a:bodyPr>
          <a:lstStyle/>
          <a:p>
            <a:r>
              <a:rPr lang="en-US" altLang="zh-CN" sz="2400" dirty="0" smtClean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correlation between some types of entities </a:t>
            </a:r>
            <a:r>
              <a:rPr lang="en-US" sz="2400" dirty="0" smtClean="0"/>
              <a:t>(i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e</a:t>
            </a:r>
            <a:r>
              <a:rPr lang="en-US" altLang="zh-CN" sz="2400" dirty="0" smtClean="0"/>
              <a:t>.,</a:t>
            </a:r>
            <a:r>
              <a:rPr lang="en-US" altLang="zh-CN" sz="2400" dirty="0"/>
              <a:t> </a:t>
            </a:r>
            <a:r>
              <a:rPr lang="en-US" sz="2400" dirty="0" smtClean="0"/>
              <a:t>Drug -- Compound</a:t>
            </a:r>
            <a:r>
              <a:rPr lang="en-US" altLang="zh-CN" sz="2400" dirty="0" smtClean="0"/>
              <a:t>)</a:t>
            </a:r>
            <a:r>
              <a:rPr lang="en-US" sz="2400" dirty="0" smtClean="0"/>
              <a:t> is much </a:t>
            </a:r>
            <a:r>
              <a:rPr lang="en-US" sz="2400" dirty="0"/>
              <a:t>stronger than others </a:t>
            </a:r>
            <a:r>
              <a:rPr lang="en-US" sz="2400" dirty="0" smtClean="0"/>
              <a:t>(i</a:t>
            </a:r>
            <a:r>
              <a:rPr lang="en-US" altLang="zh-CN" sz="2400" dirty="0" smtClean="0"/>
              <a:t>.e.,</a:t>
            </a:r>
            <a:r>
              <a:rPr lang="en-US" sz="2400" dirty="0" smtClean="0"/>
              <a:t> </a:t>
            </a:r>
            <a:r>
              <a:rPr lang="en-US" sz="2400" dirty="0" err="1"/>
              <a:t>MeSH</a:t>
            </a:r>
            <a:r>
              <a:rPr lang="en-US" sz="2400" dirty="0"/>
              <a:t> </a:t>
            </a:r>
            <a:r>
              <a:rPr lang="en-US" sz="2400" dirty="0" smtClean="0"/>
              <a:t>– Disease</a:t>
            </a:r>
            <a:r>
              <a:rPr lang="en-US" sz="2400" dirty="0"/>
              <a:t>)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r="8102" b="4060"/>
          <a:stretch/>
        </p:blipFill>
        <p:spPr bwMode="auto">
          <a:xfrm>
            <a:off x="838200" y="1295400"/>
            <a:ext cx="7028329" cy="440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9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 of the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410325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4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world phenomenon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91.75% </a:t>
            </a:r>
            <a:r>
              <a:rPr lang="en-US" dirty="0"/>
              <a:t>of </a:t>
            </a:r>
            <a:r>
              <a:rPr lang="en-US" dirty="0" smtClean="0"/>
              <a:t>the </a:t>
            </a:r>
            <a:r>
              <a:rPr lang="en-US" dirty="0"/>
              <a:t>nodes </a:t>
            </a:r>
            <a:r>
              <a:rPr lang="en-US" dirty="0" smtClean="0"/>
              <a:t>in the correlation graph belong </a:t>
            </a:r>
            <a:r>
              <a:rPr lang="en-US" dirty="0"/>
              <a:t>to a giant connected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The </a:t>
            </a:r>
            <a:r>
              <a:rPr lang="en-US" dirty="0"/>
              <a:t>average distance between two nodes in this giant component is </a:t>
            </a:r>
            <a:r>
              <a:rPr lang="en-US" dirty="0" smtClean="0"/>
              <a:t>2.0663</a:t>
            </a:r>
          </a:p>
          <a:p>
            <a:pPr lvl="1"/>
            <a:r>
              <a:rPr lang="en-US" dirty="0" smtClean="0"/>
              <a:t>Starting </a:t>
            </a:r>
            <a:r>
              <a:rPr lang="en-US" dirty="0"/>
              <a:t>from one node, we can quickly arrive at other nodes. </a:t>
            </a:r>
            <a:endParaRPr lang="en-US" dirty="0" smtClean="0"/>
          </a:p>
          <a:p>
            <a:pPr lvl="1"/>
            <a:r>
              <a:rPr lang="en-US" altLang="zh-CN" dirty="0" smtClean="0"/>
              <a:t>The graph o</a:t>
            </a:r>
            <a:r>
              <a:rPr lang="en-US" dirty="0" smtClean="0"/>
              <a:t>ffers </a:t>
            </a:r>
            <a:r>
              <a:rPr lang="en-US" dirty="0"/>
              <a:t>rich contexts (numerous different paths) between two </a:t>
            </a:r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path </a:t>
            </a:r>
            <a:r>
              <a:rPr lang="en-US" altLang="zh-CN" dirty="0" smtClean="0"/>
              <a:t>(path type)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" y="1600200"/>
                <a:ext cx="89916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 meta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ℳ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a sequence of nodes in the form </a:t>
                </a:r>
                <a:r>
                  <a:rPr lang="en-US" dirty="0" err="1" smtClean="0"/>
                  <a:t>of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b="0" i="1" dirty="0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CN" i="1" dirty="0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i="1" dirty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groupChr>
                    <m:r>
                      <a:rPr lang="en-US" altLang="zh-CN" i="1" dirty="0" smtClean="0">
                        <a:latin typeface="Cambria Math"/>
                      </a:rPr>
                      <m:t>⋯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i="1" dirty="0">
                            <a:latin typeface="Cambria Math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2"/>
                              </m:rPr>
                              <a:rPr lang="en-US" altLang="zh-CN" i="1" dirty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altLang="zh-CN" b="0" i="1" dirty="0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∈[1, </m:t>
                    </m:r>
                    <m:r>
                      <a:rPr lang="en-US" altLang="zh-CN" b="0" i="1" smtClean="0">
                        <a:latin typeface="Cambria Math"/>
                      </a:rPr>
                      <m:t>𝐾</m:t>
                    </m:r>
                    <m:r>
                      <a:rPr lang="en-US" altLang="zh-CN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𝑦</m:t>
                    </m:r>
                    <m:r>
                      <a:rPr lang="en-US" altLang="zh-CN" b="0" i="1" dirty="0" smtClean="0">
                        <a:latin typeface="Cambria Math"/>
                      </a:rPr>
                      <m:t>∈[1, </m:t>
                    </m:r>
                    <m:r>
                      <a:rPr lang="en-US" altLang="zh-CN" b="0" i="1" dirty="0" smtClean="0">
                        <a:latin typeface="Cambria Math"/>
                      </a:rPr>
                      <m:t>𝑙</m:t>
                    </m:r>
                    <m:r>
                      <a:rPr lang="en-US" altLang="zh-CN" b="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defines a composite correlation </a:t>
                </a:r>
                <a:r>
                  <a:rPr lang="en-US" dirty="0" smtClean="0"/>
                  <a:t>weight between </a:t>
                </a:r>
                <a:r>
                  <a:rPr lang="en-US" dirty="0"/>
                  <a:t>two entity 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CN" b="0" i="1" dirty="0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defines a composite correlation </a:t>
                </a:r>
                <a:r>
                  <a:rPr lang="en-US" dirty="0" smtClean="0"/>
                  <a:t>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the path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ℳ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ℳ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𝑤𝑒𝑖𝑔h𝑡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)=</m:t>
                    </m:r>
                    <m:nary>
                      <m:naryPr>
                        <m:chr m:val="∏"/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sup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𝑤𝑒𝑖𝑔h𝑡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600200"/>
                <a:ext cx="8991600" cy="4525963"/>
              </a:xfrm>
              <a:blipFill rotWithShape="1">
                <a:blip r:embed="rId2"/>
                <a:stretch>
                  <a:fillRect l="-1424" t="-2695" b="-1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good meta path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Not too long</a:t>
            </a:r>
          </a:p>
          <a:p>
            <a:pPr lvl="1"/>
            <a:r>
              <a:rPr lang="en-US" dirty="0" smtClean="0"/>
              <a:t>Very long paths </a:t>
            </a:r>
            <a:r>
              <a:rPr lang="en-US" dirty="0"/>
              <a:t>may cause concept drift and link two irrelevant entities together. </a:t>
            </a:r>
            <a:endParaRPr lang="en-US" dirty="0" smtClean="0"/>
          </a:p>
          <a:p>
            <a:pPr lvl="1"/>
            <a:r>
              <a:rPr lang="en-US" dirty="0" smtClean="0"/>
              <a:t>Path </a:t>
            </a:r>
            <a:r>
              <a:rPr lang="en-US" dirty="0"/>
              <a:t>``acne (Disease) -- skin (Target) -- muscle (Target) -- Ryanodine Receptor Calcium Release Channel (</a:t>
            </a:r>
            <a:r>
              <a:rPr lang="en-US" dirty="0" err="1"/>
              <a:t>MeSH</a:t>
            </a:r>
            <a:r>
              <a:rPr lang="en-US" dirty="0"/>
              <a:t>) -- </a:t>
            </a:r>
            <a:r>
              <a:rPr lang="en-US" dirty="0" err="1"/>
              <a:t>rycals</a:t>
            </a:r>
            <a:r>
              <a:rPr lang="en-US" dirty="0"/>
              <a:t> (Drug)" links the drug ``</a:t>
            </a:r>
            <a:r>
              <a:rPr lang="en-US" dirty="0" err="1"/>
              <a:t>rycals</a:t>
            </a:r>
            <a:r>
              <a:rPr lang="en-US" dirty="0"/>
              <a:t>" that treats skeletal muscle to an irrelevant disease ``acne</a:t>
            </a:r>
            <a:r>
              <a:rPr lang="en-US" dirty="0" smtClean="0"/>
              <a:t>".</a:t>
            </a:r>
            <a:endParaRPr lang="en-US" dirty="0"/>
          </a:p>
          <a:p>
            <a:r>
              <a:rPr lang="en-US" dirty="0" smtClean="0"/>
              <a:t>Has many path instances</a:t>
            </a:r>
          </a:p>
          <a:p>
            <a:pPr lvl="1"/>
            <a:r>
              <a:rPr lang="en-US" dirty="0" smtClean="0"/>
              <a:t>Imply strong </a:t>
            </a:r>
            <a:r>
              <a:rPr lang="en-US" dirty="0"/>
              <a:t>relevance </a:t>
            </a:r>
            <a:r>
              <a:rPr lang="en-US" dirty="0" smtClean="0"/>
              <a:t>with high confidence in the data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64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Given the entity correlation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/>
                  <a:t> types of </a:t>
                </a:r>
                <a:r>
                  <a:rPr lang="en-US" dirty="0" smtClean="0"/>
                  <a:t>entities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en-US" dirty="0" smtClean="0"/>
                  <a:t>a 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called a meta graph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when</a:t>
                </a:r>
                <a:r>
                  <a:rPr lang="en-US" altLang="zh-CN" dirty="0" smtClean="0"/>
                  <a:t>:</a:t>
                </a:r>
                <a:endParaRPr lang="en-US" altLang="zh-CN" dirty="0"/>
              </a:p>
              <a:p>
                <a:pPr lvl="1"/>
                <a:r>
                  <a:rPr lang="en-US" dirty="0" smtClean="0"/>
                  <a:t>Each node is one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entity </a:t>
                </a:r>
                <a:r>
                  <a:rPr lang="en-US" dirty="0"/>
                  <a:t>types </a:t>
                </a:r>
                <a:endParaRPr lang="en-US" dirty="0" smtClean="0"/>
              </a:p>
              <a:p>
                <a:pPr lvl="1"/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weight between two entity </a:t>
                </a:r>
                <a:r>
                  <a:rPr lang="en-US" dirty="0" smtClean="0"/>
                  <a:t>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/>
                                        <a:ea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Greedy meta path selection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8001000" cy="534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cs typeface="Arial" pitchFamily="34" charset="0"/>
              </a:rPr>
              <a:t>Analyzing &amp; </a:t>
            </a:r>
            <a:r>
              <a:rPr lang="en-US" sz="3200" dirty="0" smtClean="0">
                <a:cs typeface="Arial" pitchFamily="34" charset="0"/>
              </a:rPr>
              <a:t>improving existing </a:t>
            </a:r>
            <a:r>
              <a:rPr lang="en-US" sz="3200" dirty="0">
                <a:cs typeface="Arial" pitchFamily="34" charset="0"/>
              </a:rPr>
              <a:t>SSL </a:t>
            </a:r>
            <a:r>
              <a:rPr lang="en-US" sz="3200" dirty="0" smtClean="0">
                <a:cs typeface="Arial" pitchFamily="34" charset="0"/>
              </a:rPr>
              <a:t>methods</a:t>
            </a:r>
            <a:endParaRPr lang="en-US" sz="3200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Analyze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hat is the generalization error or expected error of a given SSL method?</a:t>
            </a:r>
          </a:p>
          <a:p>
            <a:endParaRPr lang="en-US" sz="2800" dirty="0" smtClean="0"/>
          </a:p>
          <a:p>
            <a:r>
              <a:rPr lang="en-US" sz="2800" dirty="0" smtClean="0"/>
              <a:t>Improve</a:t>
            </a:r>
          </a:p>
          <a:p>
            <a:pPr lvl="1"/>
            <a:r>
              <a:rPr lang="en-US" sz="2400" dirty="0"/>
              <a:t>Active learning: select the most valuable examples to label</a:t>
            </a:r>
          </a:p>
          <a:p>
            <a:pPr lvl="1"/>
            <a:r>
              <a:rPr lang="en-US" sz="2400" dirty="0"/>
              <a:t>Feature selection: select the best set of features to represent the data</a:t>
            </a:r>
          </a:p>
          <a:p>
            <a:pPr lvl="1"/>
            <a:r>
              <a:rPr lang="en-US" sz="2400" dirty="0"/>
              <a:t>Integrating ranking and SSL: provide a summary for each class learned by SSL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4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meta path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Selecting </a:t>
            </a:r>
            <a:r>
              <a:rPr lang="en-US" dirty="0"/>
              <a:t>two entity types </a:t>
            </a:r>
            <a:r>
              <a:rPr lang="en-US" i="1" dirty="0"/>
              <a:t>Drug</a:t>
            </a:r>
            <a:r>
              <a:rPr lang="en-US" dirty="0"/>
              <a:t> and </a:t>
            </a:r>
            <a:r>
              <a:rPr lang="en-US" i="1" dirty="0"/>
              <a:t>Disease</a:t>
            </a:r>
            <a:r>
              <a:rPr lang="en-US" dirty="0"/>
              <a:t> as an example, </a:t>
            </a:r>
            <a:r>
              <a:rPr lang="en-US" dirty="0" smtClean="0"/>
              <a:t>we select the following top </a:t>
            </a:r>
            <a:r>
              <a:rPr lang="en-US" dirty="0"/>
              <a:t>meta </a:t>
            </a:r>
            <a:r>
              <a:rPr lang="en-US" dirty="0" smtClean="0"/>
              <a:t>paths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dirty="0" smtClean="0"/>
              <a:t>Drug - Disease</a:t>
            </a:r>
          </a:p>
          <a:p>
            <a:pPr lvl="1"/>
            <a:r>
              <a:rPr lang="en-US" dirty="0" smtClean="0"/>
              <a:t>Drug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/>
              <a:t>Drug -</a:t>
            </a:r>
            <a:r>
              <a:rPr lang="en-US" dirty="0" smtClean="0"/>
              <a:t> Disease</a:t>
            </a:r>
          </a:p>
          <a:p>
            <a:pPr lvl="1"/>
            <a:r>
              <a:rPr lang="en-US" dirty="0" smtClean="0"/>
              <a:t>Drug </a:t>
            </a:r>
            <a:r>
              <a:rPr lang="en-US" dirty="0"/>
              <a:t>- Compound -</a:t>
            </a:r>
            <a:r>
              <a:rPr lang="en-US" dirty="0" smtClean="0"/>
              <a:t> Disease</a:t>
            </a:r>
          </a:p>
          <a:p>
            <a:pPr lvl="1"/>
            <a:r>
              <a:rPr lang="en-US" dirty="0" smtClean="0"/>
              <a:t>Drug </a:t>
            </a:r>
            <a:r>
              <a:rPr lang="en-US" dirty="0"/>
              <a:t>- Disease -</a:t>
            </a:r>
            <a:r>
              <a:rPr lang="en-US" dirty="0" smtClean="0"/>
              <a:t> Disease</a:t>
            </a:r>
          </a:p>
          <a:p>
            <a:pPr lvl="1"/>
            <a:r>
              <a:rPr lang="en-US" dirty="0" smtClean="0"/>
              <a:t>Drug </a:t>
            </a:r>
            <a:r>
              <a:rPr lang="en-US" dirty="0"/>
              <a:t>- </a:t>
            </a:r>
            <a:r>
              <a:rPr lang="en-US" dirty="0" err="1"/>
              <a:t>MeSH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8068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Relevance search over the constructed heterogeneous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Personalized PageRank [</a:t>
                </a:r>
                <a:r>
                  <a:rPr lang="en-US" dirty="0" err="1" smtClean="0"/>
                  <a:t>Jeh</a:t>
                </a:r>
                <a:r>
                  <a:rPr lang="en-US" dirty="0" smtClean="0"/>
                  <a:t> et al., 03]</a:t>
                </a:r>
                <a:endParaRPr lang="en-US" dirty="0"/>
              </a:p>
              <a:p>
                <a:r>
                  <a:rPr lang="en-US" dirty="0" err="1" smtClean="0"/>
                  <a:t>SimRank</a:t>
                </a:r>
                <a:r>
                  <a:rPr lang="en-US" dirty="0" smtClean="0"/>
                  <a:t> </a:t>
                </a:r>
                <a:r>
                  <a:rPr lang="en-US" dirty="0"/>
                  <a:t>[</a:t>
                </a:r>
                <a:r>
                  <a:rPr lang="en-US" dirty="0" err="1"/>
                  <a:t>Jeh</a:t>
                </a:r>
                <a:r>
                  <a:rPr lang="en-US" dirty="0"/>
                  <a:t> et al., </a:t>
                </a:r>
                <a:r>
                  <a:rPr lang="en-US" dirty="0" smtClean="0"/>
                  <a:t>02]</a:t>
                </a:r>
                <a:endParaRPr lang="en-US" dirty="0"/>
              </a:p>
              <a:p>
                <a:r>
                  <a:rPr lang="en-US" dirty="0"/>
                  <a:t>P-PageRank (MP</a:t>
                </a:r>
                <a:r>
                  <a:rPr lang="en-US" dirty="0" smtClean="0"/>
                  <a:t>) and </a:t>
                </a:r>
                <a:r>
                  <a:rPr lang="en-US" dirty="0" err="1" smtClean="0"/>
                  <a:t>SimRank</a:t>
                </a:r>
                <a:r>
                  <a:rPr lang="en-US" dirty="0" smtClean="0"/>
                  <a:t> </a:t>
                </a:r>
                <a:r>
                  <a:rPr lang="en-US" dirty="0"/>
                  <a:t>(MP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Using </a:t>
                </a:r>
                <a:r>
                  <a:rPr lang="en-US" dirty="0"/>
                  <a:t>the graph that only contains top 5 selected meta </a:t>
                </a:r>
                <a:r>
                  <a:rPr lang="en-US" dirty="0" smtClean="0"/>
                  <a:t>paths</a:t>
                </a:r>
                <a:endParaRPr lang="en-US" dirty="0"/>
              </a:p>
              <a:p>
                <a:r>
                  <a:rPr lang="en-US" dirty="0" err="1" smtClean="0"/>
                  <a:t>HeteSim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[Shi et </a:t>
                </a:r>
                <a:r>
                  <a:rPr lang="en-US" dirty="0"/>
                  <a:t>al., </a:t>
                </a:r>
                <a:r>
                  <a:rPr lang="en-US" dirty="0" smtClean="0"/>
                  <a:t>12]</a:t>
                </a:r>
              </a:p>
              <a:p>
                <a:r>
                  <a:rPr lang="en-US" dirty="0" smtClean="0"/>
                  <a:t>Path </a:t>
                </a:r>
                <a:r>
                  <a:rPr lang="en-US" dirty="0"/>
                  <a:t>Constrained </a:t>
                </a:r>
                <a:r>
                  <a:rPr lang="en-US" dirty="0" smtClean="0"/>
                  <a:t>Random Walk </a:t>
                </a:r>
                <a:r>
                  <a:rPr lang="en-US" dirty="0"/>
                  <a:t>(PCRW</a:t>
                </a:r>
                <a:r>
                  <a:rPr lang="en-US" dirty="0" smtClean="0"/>
                  <a:t>) [Lao et al. 10]</a:t>
                </a:r>
              </a:p>
              <a:p>
                <a:r>
                  <a:rPr lang="en-US" dirty="0" err="1"/>
                  <a:t>E</a:t>
                </a:r>
                <a:r>
                  <a:rPr lang="en-US" dirty="0" err="1" smtClean="0"/>
                  <a:t>ntityRel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/>
                      </a:rPr>
                      <m:t>𝑟𝑒𝑙</m:t>
                    </m:r>
                    <m:d>
                      <m:dPr>
                        <m:ctrlPr>
                          <a:rPr lang="en-US" sz="3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3000" b="0" i="1" smtClean="0">
                            <a:latin typeface="Cambria Math"/>
                          </a:rPr>
                          <m:t>|</m:t>
                        </m:r>
                        <m:r>
                          <a:rPr lang="en-US" sz="3000" i="1">
                            <a:latin typeface="Cambria Math"/>
                            <a:ea typeface="Cambria Math"/>
                          </a:rPr>
                          <m:t>ℳ</m:t>
                        </m:r>
                      </m:e>
                    </m:d>
                    <m:r>
                      <a:rPr lang="en-US" sz="3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000" b="0" i="1" smtClean="0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3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3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3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sz="30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  <m:r>
                              <a:rPr lang="en-US" sz="30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sz="3000" i="1">
                                <a:latin typeface="Cambria Math"/>
                                <a:ea typeface="Cambria Math"/>
                              </a:rPr>
                              <m:t>ℳ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3000" b="0" i="1" smtClean="0">
                            <a:latin typeface="Cambria Math"/>
                          </a:rPr>
                          <m:t>𝑤𝑒𝑖𝑔h𝑡</m:t>
                        </m:r>
                        <m:r>
                          <a:rPr lang="en-US" sz="30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3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sz="3000" b="0" i="1" smtClean="0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sz="30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𝑤𝑒𝑖𝑔h𝑡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↝</m:t>
                            </m:r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1">
                <a:blip r:embed="rId2"/>
                <a:stretch>
                  <a:fillRect l="-1481" t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91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/>
              <a:t>Data set</a:t>
            </a:r>
          </a:p>
          <a:p>
            <a:pPr lvl="1"/>
            <a:r>
              <a:rPr lang="en-US" altLang="zh-CN" dirty="0"/>
              <a:t>Entire Medline corpus (</a:t>
            </a:r>
            <a:r>
              <a:rPr lang="en-US" altLang="zh-CN" dirty="0" smtClean="0"/>
              <a:t>abstracts of </a:t>
            </a:r>
            <a:r>
              <a:rPr lang="en-US" dirty="0" smtClean="0"/>
              <a:t>20,642,063 articles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FDA drug dictionary: 5867 drugs</a:t>
            </a:r>
          </a:p>
          <a:p>
            <a:pPr lvl="1"/>
            <a:r>
              <a:rPr lang="en-US" altLang="zh-CN" dirty="0"/>
              <a:t>Disease dictionary: 4244 diseases</a:t>
            </a:r>
          </a:p>
          <a:p>
            <a:pPr lvl="1"/>
            <a:r>
              <a:rPr lang="en-US" altLang="zh-CN" dirty="0"/>
              <a:t>2254 compounds with the hierarchical biological roles in </a:t>
            </a:r>
            <a:r>
              <a:rPr lang="en-US" altLang="zh-CN" dirty="0" err="1"/>
              <a:t>Chebi</a:t>
            </a:r>
            <a:r>
              <a:rPr lang="en-US" altLang="zh-CN" dirty="0"/>
              <a:t> ontology, 18,587 </a:t>
            </a:r>
            <a:r>
              <a:rPr lang="en-US" altLang="zh-CN" dirty="0" err="1"/>
              <a:t>MeSH</a:t>
            </a:r>
            <a:r>
              <a:rPr lang="en-US" altLang="zh-CN" dirty="0"/>
              <a:t> terms, 18,014 targets</a:t>
            </a:r>
          </a:p>
          <a:p>
            <a:r>
              <a:rPr lang="en-US" altLang="zh-CN" dirty="0"/>
              <a:t>Ground truth</a:t>
            </a:r>
          </a:p>
          <a:p>
            <a:pPr lvl="1"/>
            <a:r>
              <a:rPr lang="en-US" altLang="zh-CN" dirty="0"/>
              <a:t>51 diseases treated by 201 drugs</a:t>
            </a:r>
          </a:p>
          <a:p>
            <a:pPr lvl="1"/>
            <a:r>
              <a:rPr lang="en-US" altLang="zh-CN" dirty="0" smtClean="0"/>
              <a:t>Human </a:t>
            </a:r>
            <a:r>
              <a:rPr lang="en-US" altLang="zh-CN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42177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</a:t>
            </a:r>
            <a:r>
              <a:rPr lang="en-US" dirty="0" smtClean="0"/>
              <a:t>o-occurrence </a:t>
            </a:r>
            <a:r>
              <a:rPr lang="en-US" dirty="0"/>
              <a:t>distribution of </a:t>
            </a:r>
            <a:r>
              <a:rPr lang="en-US" dirty="0" smtClean="0"/>
              <a:t>the ground truth drug-disease </a:t>
            </a:r>
            <a:r>
              <a:rPr lang="en-US" dirty="0"/>
              <a:t>pairs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83601"/>
            <a:ext cx="5943600" cy="519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1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weight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/>
              <a:t>correlation weight function </a:t>
            </a:r>
            <a:r>
              <a:rPr lang="en-US" dirty="0" smtClean="0"/>
              <a:t>as a naive </a:t>
            </a:r>
            <a:r>
              <a:rPr lang="en-US" dirty="0"/>
              <a:t>solution </a:t>
            </a:r>
            <a:r>
              <a:rPr lang="en-US" dirty="0" smtClean="0"/>
              <a:t>of the relevance function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2788921"/>
            <a:ext cx="424602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438215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63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different methods on </a:t>
            </a:r>
            <a:r>
              <a:rPr lang="en-US" dirty="0" smtClean="0"/>
              <a:t>the same</a:t>
            </a:r>
            <a:r>
              <a:rPr lang="en-US" dirty="0"/>
              <a:t> </a:t>
            </a:r>
            <a:r>
              <a:rPr lang="en-US" dirty="0" smtClean="0"/>
              <a:t>entity </a:t>
            </a:r>
            <a:r>
              <a:rPr lang="en-US" dirty="0"/>
              <a:t>correlation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" y="1934309"/>
            <a:ext cx="4402645" cy="370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10" y="1981200"/>
            <a:ext cx="439479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86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Heterogeneous entity search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0" t="12140" r="6661" b="14835"/>
          <a:stretch/>
        </p:blipFill>
        <p:spPr bwMode="auto">
          <a:xfrm>
            <a:off x="1676400" y="1193981"/>
            <a:ext cx="5733393" cy="566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6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Build a heterogeneous network from the unstructured text data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Extend the scope of my thesis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Study the problem of relevance search between different types of data from the meta path perspective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proposed framework is </a:t>
            </a:r>
            <a:r>
              <a:rPr lang="en-US" dirty="0"/>
              <a:t>generic </a:t>
            </a:r>
            <a:r>
              <a:rPr lang="en-US" dirty="0" smtClean="0"/>
              <a:t>and can be applied </a:t>
            </a:r>
            <a:r>
              <a:rPr lang="en-US" dirty="0"/>
              <a:t>in other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78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Studying the relevance search problem on heterogeneous networks in a more principled way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Theoretically analyzing and improving the performance of existing SSL methods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On heterogeneous networks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Active learning</a:t>
            </a:r>
            <a:r>
              <a:rPr lang="en-US" altLang="zh-CN" dirty="0" smtClean="0"/>
              <a:t>: </a:t>
            </a:r>
            <a:r>
              <a:rPr lang="en-US" altLang="zh-CN" dirty="0"/>
              <a:t>i</a:t>
            </a:r>
            <a:r>
              <a:rPr lang="en-US" dirty="0" smtClean="0"/>
              <a:t>nvestigate interactive mode methods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Network construction</a:t>
            </a:r>
          </a:p>
          <a:p>
            <a:pPr marL="342900" lvl="1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/>
              <a:t>Mining </a:t>
            </a:r>
            <a:r>
              <a:rPr lang="en-US" sz="3200" dirty="0"/>
              <a:t>noisy networks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Improving the scalability of proposed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944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My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248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dirty="0"/>
              <a:t>[1] X. He,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and H. </a:t>
            </a:r>
            <a:r>
              <a:rPr lang="en-US" sz="1600" dirty="0" err="1"/>
              <a:t>Bao</a:t>
            </a:r>
            <a:r>
              <a:rPr lang="en-US" sz="1600" dirty="0"/>
              <a:t>. Graph embedding with constraints. In </a:t>
            </a:r>
            <a:r>
              <a:rPr lang="en-US" sz="1600" b="1" dirty="0"/>
              <a:t>IJCAI</a:t>
            </a:r>
            <a:r>
              <a:rPr lang="en-US" sz="1600" dirty="0"/>
              <a:t>, pages </a:t>
            </a:r>
            <a:r>
              <a:rPr lang="en-US" sz="1600" dirty="0" smtClean="0"/>
              <a:t>1065-1070</a:t>
            </a:r>
            <a:r>
              <a:rPr lang="en-US" sz="1600" dirty="0"/>
              <a:t>, 2009.</a:t>
            </a:r>
          </a:p>
          <a:p>
            <a:pPr marL="0" indent="0" algn="just">
              <a:buNone/>
            </a:pPr>
            <a:r>
              <a:rPr lang="en-US" sz="1600" dirty="0"/>
              <a:t>[2] X. He,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and H. </a:t>
            </a:r>
            <a:r>
              <a:rPr lang="en-US" sz="1600" dirty="0" err="1"/>
              <a:t>Bao</a:t>
            </a:r>
            <a:r>
              <a:rPr lang="en-US" sz="1600" dirty="0"/>
              <a:t>. A unified active and semi-supervised learning framework for image compression. In </a:t>
            </a:r>
            <a:r>
              <a:rPr lang="en-US" sz="1600" b="1" dirty="0" smtClean="0"/>
              <a:t>CVPR</a:t>
            </a:r>
            <a:r>
              <a:rPr lang="en-US" sz="1600" dirty="0" smtClean="0"/>
              <a:t>, pages </a:t>
            </a:r>
            <a:r>
              <a:rPr lang="en-US" sz="1600" dirty="0"/>
              <a:t>65–72, 2009.</a:t>
            </a:r>
          </a:p>
          <a:p>
            <a:pPr marL="0" indent="0" algn="just">
              <a:buNone/>
            </a:pPr>
            <a:r>
              <a:rPr lang="en-US" sz="1600" dirty="0"/>
              <a:t>[3] X. He,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C. Zhang, and H. </a:t>
            </a:r>
            <a:r>
              <a:rPr lang="en-US" sz="1600" dirty="0" err="1"/>
              <a:t>Bao</a:t>
            </a:r>
            <a:r>
              <a:rPr lang="en-US" sz="1600" dirty="0"/>
              <a:t>. A variance minimization criterion to </a:t>
            </a:r>
            <a:r>
              <a:rPr lang="en-US" sz="1600" dirty="0" smtClean="0"/>
              <a:t>feature selection </a:t>
            </a:r>
            <a:r>
              <a:rPr lang="en-US" sz="1600" dirty="0"/>
              <a:t>using </a:t>
            </a:r>
            <a:r>
              <a:rPr lang="en-US" sz="1600" dirty="0" err="1"/>
              <a:t>laplacian</a:t>
            </a:r>
            <a:r>
              <a:rPr lang="en-US" sz="1600" dirty="0"/>
              <a:t> </a:t>
            </a:r>
            <a:r>
              <a:rPr lang="en-US" sz="1600" dirty="0" smtClean="0"/>
              <a:t>regularization. </a:t>
            </a:r>
            <a:r>
              <a:rPr lang="en-US" sz="1600" b="1" dirty="0" smtClean="0"/>
              <a:t>IEEE </a:t>
            </a:r>
            <a:r>
              <a:rPr lang="en-US" sz="1600" b="1" dirty="0"/>
              <a:t>Trans. Pattern Anal. Mach. </a:t>
            </a:r>
            <a:r>
              <a:rPr lang="en-US" sz="1600" b="1" dirty="0" err="1"/>
              <a:t>Intell</a:t>
            </a:r>
            <a:r>
              <a:rPr lang="en-US" sz="1600" b="1" dirty="0"/>
              <a:t>.</a:t>
            </a:r>
            <a:r>
              <a:rPr lang="en-US" sz="1600" dirty="0"/>
              <a:t>, 33(10):2013–2025, 2011.</a:t>
            </a:r>
          </a:p>
          <a:p>
            <a:pPr marL="0" indent="0" algn="just">
              <a:buNone/>
            </a:pPr>
            <a:r>
              <a:rPr lang="en-US" sz="1600" dirty="0"/>
              <a:t>[4]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b="1" dirty="0"/>
              <a:t> </a:t>
            </a:r>
            <a:r>
              <a:rPr lang="en-US" sz="1600" dirty="0"/>
              <a:t>and J. Han. A variance minimization criterion to active learning on graphs. </a:t>
            </a:r>
            <a:r>
              <a:rPr lang="en-US" sz="1600" b="1" dirty="0"/>
              <a:t>Journal of Machine Learning </a:t>
            </a:r>
            <a:r>
              <a:rPr lang="en-US" sz="1600" b="1" dirty="0" smtClean="0"/>
              <a:t>Research-Proceedings Track</a:t>
            </a:r>
            <a:r>
              <a:rPr lang="en-US" sz="1600" dirty="0"/>
              <a:t>, 22:556–564, 2012.</a:t>
            </a:r>
          </a:p>
          <a:p>
            <a:pPr marL="0" indent="0" algn="just">
              <a:buNone/>
            </a:pPr>
            <a:r>
              <a:rPr lang="en-US" sz="1600" dirty="0"/>
              <a:t>[5]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J. Han, and M. </a:t>
            </a:r>
            <a:r>
              <a:rPr lang="en-US" sz="1600" dirty="0" err="1"/>
              <a:t>Danilevsky</a:t>
            </a:r>
            <a:r>
              <a:rPr lang="en-US" sz="1600" dirty="0"/>
              <a:t>. Ranking-based classification of heterogeneous information networks. In </a:t>
            </a:r>
            <a:r>
              <a:rPr lang="en-US" sz="1600" b="1" dirty="0"/>
              <a:t>KDD</a:t>
            </a:r>
            <a:r>
              <a:rPr lang="en-US" sz="1600" dirty="0"/>
              <a:t>, </a:t>
            </a:r>
            <a:r>
              <a:rPr lang="en-US" sz="1600" dirty="0" smtClean="0"/>
              <a:t>pages 1298–1306</a:t>
            </a:r>
            <a:r>
              <a:rPr lang="en-US" sz="1600" dirty="0"/>
              <a:t>, 2011.</a:t>
            </a:r>
          </a:p>
          <a:p>
            <a:pPr marL="0" indent="0" algn="just">
              <a:buNone/>
            </a:pPr>
            <a:r>
              <a:rPr lang="en-US" sz="1600" dirty="0"/>
              <a:t>[6]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B. Lin, X. He, D. </a:t>
            </a:r>
            <a:r>
              <a:rPr lang="en-US" sz="1600" dirty="0" err="1"/>
              <a:t>Cai</a:t>
            </a:r>
            <a:r>
              <a:rPr lang="en-US" sz="1600" dirty="0"/>
              <a:t>, and J. Han. Parallel field ranking. In </a:t>
            </a:r>
            <a:r>
              <a:rPr lang="en-US" sz="1600" b="1" dirty="0"/>
              <a:t>KDD</a:t>
            </a:r>
            <a:r>
              <a:rPr lang="en-US" sz="1600" dirty="0"/>
              <a:t>, pages 723–731, 2012.</a:t>
            </a:r>
          </a:p>
          <a:p>
            <a:pPr marL="0" indent="0" algn="just">
              <a:buNone/>
            </a:pPr>
            <a:r>
              <a:rPr lang="en-US" sz="1600" dirty="0"/>
              <a:t>[</a:t>
            </a:r>
            <a:r>
              <a:rPr lang="en-US" sz="1600" dirty="0" smtClean="0"/>
              <a:t>7</a:t>
            </a:r>
            <a:r>
              <a:rPr lang="en-US" altLang="zh-CN" sz="1600" dirty="0" smtClean="0"/>
              <a:t>]</a:t>
            </a:r>
            <a:r>
              <a:rPr lang="en-US" sz="1600" dirty="0"/>
              <a:t> </a:t>
            </a:r>
            <a:r>
              <a:rPr lang="en-US" sz="1600" b="1" dirty="0" smtClean="0"/>
              <a:t>M</a:t>
            </a:r>
            <a:r>
              <a:rPr lang="en-US" sz="1600" b="1" dirty="0"/>
              <a:t>. </a:t>
            </a:r>
            <a:r>
              <a:rPr lang="en-US" sz="1600" b="1" dirty="0" err="1"/>
              <a:t>Ji</a:t>
            </a:r>
            <a:r>
              <a:rPr lang="en-US" sz="1600" dirty="0"/>
              <a:t>, Y. Sun, M. </a:t>
            </a:r>
            <a:r>
              <a:rPr lang="en-US" sz="1600" dirty="0" err="1"/>
              <a:t>Danilevsky</a:t>
            </a:r>
            <a:r>
              <a:rPr lang="en-US" sz="1600" dirty="0"/>
              <a:t>, J. Han, and J. </a:t>
            </a:r>
            <a:r>
              <a:rPr lang="en-US" sz="1600" dirty="0" err="1"/>
              <a:t>Gao</a:t>
            </a:r>
            <a:r>
              <a:rPr lang="en-US" sz="1600" dirty="0"/>
              <a:t>. Graph regularized </a:t>
            </a:r>
            <a:r>
              <a:rPr lang="en-US" sz="1600" dirty="0" err="1" smtClean="0"/>
              <a:t>transductive</a:t>
            </a:r>
            <a:r>
              <a:rPr lang="en-US" sz="1600" dirty="0" smtClean="0"/>
              <a:t> classification </a:t>
            </a:r>
            <a:r>
              <a:rPr lang="en-US" sz="1600" dirty="0"/>
              <a:t>on </a:t>
            </a:r>
            <a:r>
              <a:rPr lang="en-US" sz="1600" dirty="0" smtClean="0"/>
              <a:t>heterogeneous information </a:t>
            </a:r>
            <a:r>
              <a:rPr lang="en-US" sz="1600" dirty="0"/>
              <a:t>networks. In </a:t>
            </a:r>
            <a:r>
              <a:rPr lang="en-US" sz="1600" b="1" dirty="0"/>
              <a:t>ECML/PKDD</a:t>
            </a:r>
            <a:r>
              <a:rPr lang="en-US" sz="1600" dirty="0"/>
              <a:t> (1), pages 570–586, 2010.</a:t>
            </a:r>
          </a:p>
          <a:p>
            <a:pPr marL="0" indent="0" algn="just">
              <a:buNone/>
            </a:pPr>
            <a:r>
              <a:rPr lang="en-US" sz="1600" dirty="0"/>
              <a:t>[8]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J. Yan, S. </a:t>
            </a:r>
            <a:r>
              <a:rPr lang="en-US" sz="1600" dirty="0" err="1"/>
              <a:t>Gu</a:t>
            </a:r>
            <a:r>
              <a:rPr lang="en-US" sz="1600" dirty="0"/>
              <a:t>, J. Han, X. He, W. V. Zhang, and Z. Chen. Learning search tasks </a:t>
            </a:r>
            <a:r>
              <a:rPr lang="en-US" sz="1600" dirty="0" smtClean="0"/>
              <a:t>in queries </a:t>
            </a:r>
            <a:r>
              <a:rPr lang="en-US" sz="1600" dirty="0"/>
              <a:t>and web pages via </a:t>
            </a:r>
            <a:r>
              <a:rPr lang="en-US" sz="1600" dirty="0" smtClean="0"/>
              <a:t>graph regularization</a:t>
            </a:r>
            <a:r>
              <a:rPr lang="en-US" sz="1600" dirty="0"/>
              <a:t>. In </a:t>
            </a:r>
            <a:r>
              <a:rPr lang="en-US" sz="1600" b="1" dirty="0"/>
              <a:t>SIGIR</a:t>
            </a:r>
            <a:r>
              <a:rPr lang="en-US" sz="1600" dirty="0"/>
              <a:t>, pages 55–64, 2011.</a:t>
            </a:r>
          </a:p>
          <a:p>
            <a:pPr marL="0" indent="0" algn="just">
              <a:buNone/>
            </a:pPr>
            <a:r>
              <a:rPr lang="en-US" sz="1600" dirty="0"/>
              <a:t>[9]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T. Yang, B. Lin, R. Jin, and J. Han. A simple algorithm for semi-supervised learning with improved </a:t>
            </a:r>
            <a:r>
              <a:rPr lang="en-US" sz="1600" dirty="0" smtClean="0"/>
              <a:t>generalization error </a:t>
            </a:r>
            <a:r>
              <a:rPr lang="en-US" sz="1600" dirty="0"/>
              <a:t>bound</a:t>
            </a:r>
            <a:r>
              <a:rPr lang="en-US" sz="1600" dirty="0" smtClean="0"/>
              <a:t>. In </a:t>
            </a:r>
            <a:r>
              <a:rPr lang="en-US" sz="1600" b="1" dirty="0" smtClean="0"/>
              <a:t>ICML</a:t>
            </a:r>
            <a:r>
              <a:rPr lang="en-US" sz="1600" dirty="0" smtClean="0"/>
              <a:t>, </a:t>
            </a:r>
            <a:r>
              <a:rPr lang="en-US" sz="1600" dirty="0"/>
              <a:t>pages 1223–1230, July 2012.</a:t>
            </a:r>
          </a:p>
          <a:p>
            <a:pPr marL="0" indent="0" algn="just">
              <a:buNone/>
            </a:pPr>
            <a:r>
              <a:rPr lang="en-US" sz="1600" dirty="0"/>
              <a:t>[10] Z. Li, J. Han,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L. A. Tang, Y. Yu, B. Ding, J.-G. Lee, and R. </a:t>
            </a:r>
            <a:r>
              <a:rPr lang="en-US" sz="1600" dirty="0" err="1"/>
              <a:t>Kays</a:t>
            </a:r>
            <a:r>
              <a:rPr lang="en-US" sz="1600" dirty="0"/>
              <a:t>. </a:t>
            </a:r>
            <a:r>
              <a:rPr lang="en-US" sz="1600" dirty="0" err="1"/>
              <a:t>Movemine</a:t>
            </a:r>
            <a:r>
              <a:rPr lang="en-US" sz="1600" dirty="0"/>
              <a:t>: Mining moving object </a:t>
            </a:r>
            <a:r>
              <a:rPr lang="en-US" sz="1600" dirty="0" smtClean="0"/>
              <a:t>data for discovery of </a:t>
            </a:r>
            <a:r>
              <a:rPr lang="en-US" sz="1600" dirty="0"/>
              <a:t>animal movement patterns. </a:t>
            </a:r>
            <a:r>
              <a:rPr lang="en-US" sz="1600" b="1" dirty="0"/>
              <a:t>ACM TIST</a:t>
            </a:r>
            <a:r>
              <a:rPr lang="en-US" sz="1600" dirty="0"/>
              <a:t>, 2(4):37, 2011.</a:t>
            </a:r>
          </a:p>
          <a:p>
            <a:pPr marL="0" indent="0" algn="just">
              <a:buNone/>
            </a:pPr>
            <a:r>
              <a:rPr lang="en-US" sz="1600" dirty="0"/>
              <a:t>[11] Z. Li,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J.-G. Lee, L. A. Tang, Y. Yu, J. Han, and R. </a:t>
            </a:r>
            <a:r>
              <a:rPr lang="en-US" sz="1600" dirty="0" err="1"/>
              <a:t>Kays</a:t>
            </a:r>
            <a:r>
              <a:rPr lang="en-US" sz="1600" dirty="0"/>
              <a:t>. </a:t>
            </a:r>
            <a:r>
              <a:rPr lang="en-US" sz="1600" dirty="0" err="1"/>
              <a:t>Movemine</a:t>
            </a:r>
            <a:r>
              <a:rPr lang="en-US" sz="1600" dirty="0"/>
              <a:t>: mining moving object databases. In </a:t>
            </a:r>
            <a:r>
              <a:rPr lang="en-US" sz="1600" b="1" dirty="0" smtClean="0"/>
              <a:t>SIGMOD</a:t>
            </a:r>
            <a:r>
              <a:rPr lang="en-US" sz="1600" dirty="0" smtClean="0"/>
              <a:t>, </a:t>
            </a:r>
            <a:r>
              <a:rPr lang="en-US" sz="1600" dirty="0"/>
              <a:t>pages 1203–1206, 2010</a:t>
            </a:r>
            <a:r>
              <a:rPr lang="en-US" sz="1600" dirty="0" smtClean="0"/>
              <a:t>.</a:t>
            </a:r>
          </a:p>
          <a:p>
            <a:pPr marL="0" indent="0" algn="just">
              <a:buNone/>
            </a:pPr>
            <a:r>
              <a:rPr lang="en-US" sz="1600" dirty="0" smtClean="0"/>
              <a:t>[12] C</a:t>
            </a:r>
            <a:r>
              <a:rPr lang="en-US" sz="1600" dirty="0"/>
              <a:t>. Wang, H. Wang, J. Liu,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L. Su, Y. Chen, J. </a:t>
            </a:r>
            <a:r>
              <a:rPr lang="en-US" sz="1600" dirty="0" smtClean="0"/>
              <a:t>Han. </a:t>
            </a:r>
            <a:r>
              <a:rPr lang="en-US" sz="1600" dirty="0"/>
              <a:t>On the Detectability of Node Grouping in Networks. In </a:t>
            </a:r>
            <a:r>
              <a:rPr lang="en-US" sz="1600" b="1" dirty="0"/>
              <a:t>SDM</a:t>
            </a:r>
            <a:r>
              <a:rPr lang="en-US" sz="1600" dirty="0"/>
              <a:t>, May 2013</a:t>
            </a:r>
            <a:r>
              <a:rPr lang="en-US" sz="1600" dirty="0" smtClean="0"/>
              <a:t>.</a:t>
            </a:r>
          </a:p>
          <a:p>
            <a:pPr marL="0" indent="0" algn="just">
              <a:buNone/>
            </a:pPr>
            <a:r>
              <a:rPr lang="en-US" sz="1600" dirty="0" smtClean="0"/>
              <a:t>[13] </a:t>
            </a:r>
            <a:r>
              <a:rPr lang="en-US" sz="1600" b="1" dirty="0"/>
              <a:t>M. </a:t>
            </a:r>
            <a:r>
              <a:rPr lang="en-US" sz="1600" b="1" dirty="0" err="1"/>
              <a:t>Ji</a:t>
            </a:r>
            <a:r>
              <a:rPr lang="en-US" sz="1600" dirty="0"/>
              <a:t>, B. Lin, X. He, D. </a:t>
            </a:r>
            <a:r>
              <a:rPr lang="en-US" sz="1600" dirty="0" err="1"/>
              <a:t>Cai</a:t>
            </a:r>
            <a:r>
              <a:rPr lang="en-US" sz="1600" dirty="0"/>
              <a:t>, and J. Han. Parallel field ranking. In </a:t>
            </a:r>
            <a:r>
              <a:rPr lang="en-US" sz="1600" b="1" dirty="0"/>
              <a:t>T</a:t>
            </a:r>
            <a:r>
              <a:rPr lang="en-US" sz="1600" b="1" dirty="0" smtClean="0"/>
              <a:t>KDD</a:t>
            </a:r>
            <a:r>
              <a:rPr lang="en-US" sz="1600" dirty="0"/>
              <a:t>, </a:t>
            </a:r>
            <a:r>
              <a:rPr lang="en-US" sz="1600" dirty="0" smtClean="0"/>
              <a:t>2013.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49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660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Relevance search on networked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Input: a query node</a:t>
                </a:r>
              </a:p>
              <a:p>
                <a:r>
                  <a:rPr lang="en-US" dirty="0" smtClean="0"/>
                  <a:t>Output: a relevance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more relevant to the query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Close relationship with semi-supervised learning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can use “relevant</a:t>
                </a:r>
                <a:r>
                  <a:rPr lang="en-US" dirty="0"/>
                  <a:t>” </a:t>
                </a:r>
                <a:r>
                  <a:rPr lang="en-US" dirty="0" smtClean="0"/>
                  <a:t>as </a:t>
                </a:r>
                <a:r>
                  <a:rPr lang="en-US" dirty="0"/>
                  <a:t>the meaning </a:t>
                </a:r>
                <a:r>
                  <a:rPr lang="en-US" dirty="0" smtClean="0"/>
                  <a:t>of the labels</a:t>
                </a:r>
              </a:p>
              <a:p>
                <a:pPr lvl="1"/>
                <a:r>
                  <a:rPr lang="en-US" dirty="0" smtClean="0"/>
                  <a:t>The query node = the only labeled node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47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354365" y="1143000"/>
            <a:ext cx="8496236" cy="55092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Thanks to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Prof. </a:t>
            </a:r>
            <a:r>
              <a:rPr lang="en-US" sz="4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Jiawei</a:t>
            </a:r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Han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Prof. </a:t>
            </a:r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Dan Roth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Prof. </a:t>
            </a:r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Thomas Huang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Prof. </a:t>
            </a:r>
            <a:r>
              <a:rPr lang="en-US" sz="4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Yuguo</a:t>
            </a:r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Chen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Prof. </a:t>
            </a:r>
            <a:r>
              <a:rPr lang="en-US" sz="4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Jieping</a:t>
            </a:r>
            <a:r>
              <a:rPr lang="en-US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Ye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All my collaborators</a:t>
            </a:r>
          </a:p>
          <a:p>
            <a:pPr algn="ctr"/>
            <a:r>
              <a:rPr lang="en-US" sz="4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All members in the DAIS group</a:t>
            </a:r>
            <a:endParaRPr lang="en-US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24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2575301" y="2743200"/>
            <a:ext cx="39934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you!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65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2152112" y="2743200"/>
            <a:ext cx="4839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Backup slides</a:t>
            </a:r>
            <a:endParaRPr 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3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Active learning: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524000"/>
          </a:xfrm>
        </p:spPr>
        <p:txBody>
          <a:bodyPr>
            <a:normAutofit/>
          </a:bodyPr>
          <a:lstStyle/>
          <a:p>
            <a:r>
              <a:rPr lang="en-US" sz="2800" dirty="0"/>
              <a:t>Different labeled data will train different </a:t>
            </a:r>
            <a:r>
              <a:rPr lang="en-US" sz="2800" dirty="0" smtClean="0"/>
              <a:t>predictors</a:t>
            </a:r>
            <a:endParaRPr lang="en-US" sz="2800" dirty="0"/>
          </a:p>
          <a:p>
            <a:r>
              <a:rPr lang="en-US" sz="2800" dirty="0"/>
              <a:t>Which </a:t>
            </a:r>
            <a:r>
              <a:rPr lang="en-US" sz="2800" dirty="0" smtClean="0"/>
              <a:t>nodes should </a:t>
            </a:r>
            <a:r>
              <a:rPr lang="en-US" sz="2800" dirty="0"/>
              <a:t>we label in order to get a good predictor?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859" y="5029200"/>
            <a:ext cx="1926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itchFamily="34" charset="0"/>
                <a:cs typeface="Arial" pitchFamily="34" charset="0"/>
              </a:rPr>
              <a:t>Ground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truth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6190" y="5040868"/>
            <a:ext cx="1926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Predictor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5" name="Group 214"/>
          <p:cNvGrpSpPr/>
          <p:nvPr/>
        </p:nvGrpSpPr>
        <p:grpSpPr>
          <a:xfrm>
            <a:off x="3254962" y="1219200"/>
            <a:ext cx="2155238" cy="1793194"/>
            <a:chOff x="1167332" y="4189255"/>
            <a:chExt cx="2566468" cy="2135345"/>
          </a:xfrm>
        </p:grpSpPr>
        <p:grpSp>
          <p:nvGrpSpPr>
            <p:cNvPr id="216" name="Group 215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Oval 231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5" name="Straight Connector 234"/>
              <p:cNvCxnSpPr>
                <a:stCxn id="220" idx="4"/>
                <a:endCxn id="234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>
                <a:stCxn id="220" idx="5"/>
                <a:endCxn id="225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234" idx="1"/>
                <a:endCxn id="227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>
                <a:stCxn id="219" idx="2"/>
                <a:endCxn id="220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>
                <a:stCxn id="221" idx="3"/>
                <a:endCxn id="225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>
                <a:stCxn id="217" idx="0"/>
                <a:endCxn id="225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28" idx="7"/>
                <a:endCxn id="222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29" idx="2"/>
                <a:endCxn id="232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31" idx="0"/>
                <a:endCxn id="229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30" idx="1"/>
                <a:endCxn id="229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30" idx="1"/>
                <a:endCxn id="228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26" idx="0"/>
                <a:endCxn id="221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21" idx="5"/>
                <a:endCxn id="224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26" idx="6"/>
                <a:endCxn id="224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24" idx="7"/>
                <a:endCxn id="223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24" idx="6"/>
                <a:endCxn id="233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22" idx="7"/>
                <a:endCxn id="233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7" name="Oval 216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8" name="Straight Connector 217"/>
            <p:cNvCxnSpPr>
              <a:stCxn id="229" idx="0"/>
              <a:endCxn id="217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/>
        </p:nvGrpSpPr>
        <p:grpSpPr>
          <a:xfrm>
            <a:off x="6302962" y="1219200"/>
            <a:ext cx="2155238" cy="1793194"/>
            <a:chOff x="1167332" y="4189255"/>
            <a:chExt cx="2566468" cy="2135345"/>
          </a:xfrm>
        </p:grpSpPr>
        <p:grpSp>
          <p:nvGrpSpPr>
            <p:cNvPr id="253" name="Group 252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256" name="Oval 255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Oval 270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2" name="Straight Connector 271"/>
              <p:cNvCxnSpPr>
                <a:stCxn id="257" idx="4"/>
                <a:endCxn id="271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57" idx="5"/>
                <a:endCxn id="262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>
                <a:stCxn id="271" idx="1"/>
                <a:endCxn id="264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56" idx="2"/>
                <a:endCxn id="257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>
                <a:stCxn id="258" idx="3"/>
                <a:endCxn id="262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>
                <a:stCxn id="254" idx="0"/>
                <a:endCxn id="262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65" idx="7"/>
                <a:endCxn id="259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>
                <a:stCxn id="266" idx="2"/>
                <a:endCxn id="269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>
                <a:stCxn id="268" idx="0"/>
                <a:endCxn id="266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>
                <a:stCxn id="267" idx="1"/>
                <a:endCxn id="266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>
                <a:stCxn id="267" idx="1"/>
                <a:endCxn id="265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63" idx="0"/>
                <a:endCxn id="258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58" idx="5"/>
                <a:endCxn id="261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>
                <a:stCxn id="263" idx="6"/>
                <a:endCxn id="261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>
                <a:stCxn id="261" idx="7"/>
                <a:endCxn id="260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61" idx="6"/>
                <a:endCxn id="270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59" idx="7"/>
                <a:endCxn id="270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4" name="Oval 253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5" name="Straight Connector 254"/>
            <p:cNvCxnSpPr>
              <a:stCxn id="266" idx="0"/>
              <a:endCxn id="254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6302962" y="3236006"/>
            <a:ext cx="2155238" cy="1793194"/>
            <a:chOff x="1167332" y="4189255"/>
            <a:chExt cx="2566468" cy="2135345"/>
          </a:xfrm>
          <a:noFill/>
        </p:grpSpPr>
        <p:grpSp>
          <p:nvGrpSpPr>
            <p:cNvPr id="290" name="Group 289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  <a:grpFill/>
          </p:grpSpPr>
          <p:sp>
            <p:nvSpPr>
              <p:cNvPr id="293" name="Oval 292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9" name="Straight Connector 308"/>
              <p:cNvCxnSpPr>
                <a:stCxn id="294" idx="4"/>
                <a:endCxn id="308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>
                <a:stCxn id="294" idx="5"/>
                <a:endCxn id="299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08" idx="1"/>
                <a:endCxn id="301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293" idx="2"/>
                <a:endCxn id="294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295" idx="3"/>
                <a:endCxn id="299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291" idx="0"/>
                <a:endCxn id="299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02" idx="7"/>
                <a:endCxn id="296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03" idx="2"/>
                <a:endCxn id="306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05" idx="0"/>
                <a:endCxn id="303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04" idx="1"/>
                <a:endCxn id="303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04" idx="1"/>
                <a:endCxn id="302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00" idx="0"/>
                <a:endCxn id="295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295" idx="5"/>
                <a:endCxn id="298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00" idx="6"/>
                <a:endCxn id="298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298" idx="7"/>
                <a:endCxn id="297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298" idx="6"/>
                <a:endCxn id="307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96" idx="7"/>
                <a:endCxn id="307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1" name="Oval 290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2" name="Straight Connector 291"/>
            <p:cNvCxnSpPr>
              <a:stCxn id="303" idx="0"/>
              <a:endCxn id="291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6" name="Group 325"/>
          <p:cNvGrpSpPr/>
          <p:nvPr/>
        </p:nvGrpSpPr>
        <p:grpSpPr>
          <a:xfrm>
            <a:off x="3276600" y="3236006"/>
            <a:ext cx="2155238" cy="1793194"/>
            <a:chOff x="1167332" y="4189255"/>
            <a:chExt cx="2566468" cy="2135345"/>
          </a:xfrm>
        </p:grpSpPr>
        <p:grpSp>
          <p:nvGrpSpPr>
            <p:cNvPr id="327" name="Group 326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330" name="Oval 329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Oval 330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Oval 332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Oval 338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Oval 340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Oval 342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6" name="Straight Connector 345"/>
              <p:cNvCxnSpPr>
                <a:stCxn id="331" idx="4"/>
                <a:endCxn id="345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31" idx="5"/>
                <a:endCxn id="336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45" idx="1"/>
                <a:endCxn id="338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30" idx="2"/>
                <a:endCxn id="331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32" idx="3"/>
                <a:endCxn id="336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28" idx="0"/>
                <a:endCxn id="336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>
                <a:stCxn id="339" idx="7"/>
                <a:endCxn id="333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>
                <a:stCxn id="340" idx="2"/>
                <a:endCxn id="343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>
                <a:stCxn id="342" idx="0"/>
                <a:endCxn id="340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>
                <a:stCxn id="341" idx="1"/>
                <a:endCxn id="340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>
                <a:stCxn id="341" idx="1"/>
                <a:endCxn id="339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>
                <a:stCxn id="337" idx="0"/>
                <a:endCxn id="332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>
                <a:stCxn id="332" idx="5"/>
                <a:endCxn id="335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>
                <a:stCxn id="337" idx="6"/>
                <a:endCxn id="335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>
                <a:stCxn id="335" idx="7"/>
                <a:endCxn id="334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>
                <a:stCxn id="335" idx="6"/>
                <a:endCxn id="344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>
                <a:stCxn id="333" idx="7"/>
                <a:endCxn id="344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8" name="Oval 327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9" name="Straight Connector 328"/>
            <p:cNvCxnSpPr>
              <a:stCxn id="340" idx="0"/>
              <a:endCxn id="328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/>
          <p:cNvGrpSpPr/>
          <p:nvPr/>
        </p:nvGrpSpPr>
        <p:grpSpPr>
          <a:xfrm>
            <a:off x="359362" y="2245406"/>
            <a:ext cx="2155238" cy="1793194"/>
            <a:chOff x="1167332" y="4189255"/>
            <a:chExt cx="2566468" cy="2135345"/>
          </a:xfrm>
        </p:grpSpPr>
        <p:grpSp>
          <p:nvGrpSpPr>
            <p:cNvPr id="364" name="Group 363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Oval 368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Oval 370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Oval 374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Oval 380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3" name="Straight Connector 382"/>
              <p:cNvCxnSpPr>
                <a:stCxn id="368" idx="4"/>
                <a:endCxn id="382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>
                <a:stCxn id="368" idx="5"/>
                <a:endCxn id="373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>
                <a:stCxn id="382" idx="1"/>
                <a:endCxn id="375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>
                <a:stCxn id="367" idx="2"/>
                <a:endCxn id="368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>
                <a:stCxn id="369" idx="3"/>
                <a:endCxn id="373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stCxn id="365" idx="0"/>
                <a:endCxn id="373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>
                <a:stCxn id="376" idx="7"/>
                <a:endCxn id="370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>
                <a:stCxn id="377" idx="2"/>
                <a:endCxn id="380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>
                <a:stCxn id="379" idx="0"/>
                <a:endCxn id="377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stCxn id="378" idx="1"/>
                <a:endCxn id="377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>
                <a:stCxn id="378" idx="1"/>
                <a:endCxn id="376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>
                <a:stCxn id="374" idx="0"/>
                <a:endCxn id="369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>
                <a:stCxn id="369" idx="5"/>
                <a:endCxn id="372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>
                <a:stCxn id="374" idx="6"/>
                <a:endCxn id="372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>
                <a:stCxn id="372" idx="7"/>
                <a:endCxn id="371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372" idx="6"/>
                <a:endCxn id="381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370" idx="7"/>
                <a:endCxn id="381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5" name="Oval 364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6" name="Straight Connector 365"/>
            <p:cNvCxnSpPr>
              <a:stCxn id="377" idx="0"/>
              <a:endCxn id="365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0" name="Rectangle 399"/>
          <p:cNvSpPr/>
          <p:nvPr/>
        </p:nvSpPr>
        <p:spPr>
          <a:xfrm>
            <a:off x="3429000" y="5040868"/>
            <a:ext cx="1926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Labels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1" name="Notched Right Arrow 400"/>
          <p:cNvSpPr/>
          <p:nvPr/>
        </p:nvSpPr>
        <p:spPr>
          <a:xfrm rot="20010539">
            <a:off x="2617883" y="2293160"/>
            <a:ext cx="801877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Notched Right Arrow 401"/>
          <p:cNvSpPr/>
          <p:nvPr/>
        </p:nvSpPr>
        <p:spPr>
          <a:xfrm>
            <a:off x="5446523" y="1981200"/>
            <a:ext cx="801877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Notched Right Arrow 402"/>
          <p:cNvSpPr/>
          <p:nvPr/>
        </p:nvSpPr>
        <p:spPr>
          <a:xfrm>
            <a:off x="5446523" y="4038600"/>
            <a:ext cx="801877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Notched Right Arrow 403"/>
          <p:cNvSpPr/>
          <p:nvPr/>
        </p:nvSpPr>
        <p:spPr>
          <a:xfrm rot="1589461" flipV="1">
            <a:off x="2565975" y="3767460"/>
            <a:ext cx="801877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://transparentwithmyself.files.wordpress.com/2012/03/happy-face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828800"/>
            <a:ext cx="42380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essertdarling.com/wp-content/uploads/2012/02/sadface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3904736"/>
            <a:ext cx="48204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Oval 1023"/>
          <p:cNvSpPr/>
          <p:nvPr/>
        </p:nvSpPr>
        <p:spPr>
          <a:xfrm>
            <a:off x="7391400" y="3158878"/>
            <a:ext cx="306268" cy="306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7086600" y="4037132"/>
            <a:ext cx="306268" cy="306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5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400" grpId="0"/>
      <p:bldP spid="401" grpId="0" animBg="1"/>
      <p:bldP spid="402" grpId="0" animBg="1"/>
      <p:bldP spid="403" grpId="0" animBg="1"/>
      <p:bldP spid="404" grpId="0" animBg="1"/>
      <p:bldP spid="1024" grpId="0" animBg="1"/>
      <p:bldP spid="40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Active learning: the problem</a:t>
            </a:r>
          </a:p>
        </p:txBody>
      </p:sp>
      <p:sp>
        <p:nvSpPr>
          <p:cNvPr id="130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953000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r>
              <a:rPr lang="en-US" dirty="0" smtClean="0"/>
              <a:t>Input:</a:t>
            </a:r>
          </a:p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endParaRPr lang="en-US" dirty="0"/>
          </a:p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endParaRPr lang="en-US" dirty="0"/>
          </a:p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endParaRPr lang="en-US" dirty="0"/>
          </a:p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r>
              <a:rPr lang="en-US" dirty="0"/>
              <a:t>Output: find out </a:t>
            </a:r>
            <a:r>
              <a:rPr lang="en-US" dirty="0">
                <a:solidFill>
                  <a:srgbClr val="FF0000"/>
                </a:solidFill>
              </a:rPr>
              <a:t>which nodes </a:t>
            </a:r>
            <a:r>
              <a:rPr lang="en-US" dirty="0"/>
              <a:t>should be </a:t>
            </a:r>
            <a:r>
              <a:rPr lang="en-US" dirty="0" smtClean="0"/>
              <a:t>labeled</a:t>
            </a:r>
          </a:p>
          <a:p>
            <a:pPr marL="342900" lvl="1" indent="-342900">
              <a:lnSpc>
                <a:spcPct val="114000"/>
              </a:lnSpc>
              <a:buFont typeface="Arial" pitchFamily="34" charset="0"/>
              <a:buChar char="•"/>
              <a:defRPr/>
            </a:pPr>
            <a:r>
              <a:rPr lang="en-US" dirty="0" smtClean="0"/>
              <a:t>Goal</a:t>
            </a:r>
            <a:r>
              <a:rPr lang="en-US" dirty="0"/>
              <a:t>: </a:t>
            </a:r>
            <a:r>
              <a:rPr lang="en-US" dirty="0" smtClean="0"/>
              <a:t>optimize the performance of the predictor learned </a:t>
            </a:r>
            <a:r>
              <a:rPr lang="en-US" dirty="0"/>
              <a:t>under a fixed budget of labeling effort</a:t>
            </a:r>
          </a:p>
        </p:txBody>
      </p:sp>
      <p:sp>
        <p:nvSpPr>
          <p:cNvPr id="163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BAE6F9A-0074-46E0-900C-1519638151BB}" type="slidenum">
              <a:rPr lang="en-US" altLang="zh-TW">
                <a:ea typeface="Arial Unicode MS" pitchFamily="34" charset="-122"/>
                <a:cs typeface="Arial Unicode MS" pitchFamily="34" charset="-122"/>
              </a:rPr>
              <a:pPr eaLnBrk="1" hangingPunct="1"/>
              <a:t>54</a:t>
            </a:fld>
            <a:endParaRPr lang="en-US" altLang="zh-TW"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5" name="Picture 2" descr="http://www.connectedaction.net/wp-content/uploads/2009/03/2009-nodexl-email-marc-smith-scaled-dow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362200"/>
            <a:ext cx="2209799" cy="1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vel 5"/>
          <p:cNvSpPr/>
          <p:nvPr/>
        </p:nvSpPr>
        <p:spPr>
          <a:xfrm>
            <a:off x="4038599" y="2438400"/>
            <a:ext cx="1295401" cy="1184448"/>
          </a:xfrm>
          <a:prstGeom prst="beve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SSL method</a:t>
            </a:r>
            <a:endParaRPr lang="en-US" dirty="0"/>
          </a:p>
        </p:txBody>
      </p:sp>
      <p:sp>
        <p:nvSpPr>
          <p:cNvPr id="2" name="Cross 1"/>
          <p:cNvSpPr/>
          <p:nvPr/>
        </p:nvSpPr>
        <p:spPr>
          <a:xfrm>
            <a:off x="3276600" y="2743200"/>
            <a:ext cx="548640" cy="548640"/>
          </a:xfrm>
          <a:prstGeom prst="plus">
            <a:avLst>
              <a:gd name="adj" fmla="val 3804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" name="Cross 7"/>
          <p:cNvSpPr/>
          <p:nvPr/>
        </p:nvSpPr>
        <p:spPr>
          <a:xfrm>
            <a:off x="5547360" y="2743200"/>
            <a:ext cx="548640" cy="548640"/>
          </a:xfrm>
          <a:prstGeom prst="plus">
            <a:avLst>
              <a:gd name="adj" fmla="val 3804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2050" name="Picture 2" descr="http://www.tuscaloosada.com/wp-content/uploads/2012/04/mon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362200"/>
            <a:ext cx="1333500" cy="123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0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0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969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Existing 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 smtClean="0"/>
              <a:t>Different </a:t>
            </a:r>
            <a:r>
              <a:rPr lang="en-US" altLang="zh-CN" sz="2800" dirty="0"/>
              <a:t>selection </a:t>
            </a:r>
            <a:r>
              <a:rPr lang="en-US" sz="2800" dirty="0" smtClean="0"/>
              <a:t>heuristics</a:t>
            </a:r>
          </a:p>
          <a:p>
            <a:pPr lvl="1"/>
            <a:r>
              <a:rPr lang="en-US" sz="2400" dirty="0"/>
              <a:t>Certain </a:t>
            </a:r>
            <a:r>
              <a:rPr lang="en-US" sz="2400" dirty="0" smtClean="0"/>
              <a:t>[</a:t>
            </a:r>
            <a:r>
              <a:rPr lang="en-US" altLang="zh-CN" sz="2400" dirty="0" err="1" smtClean="0"/>
              <a:t>Kuwadekar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et al., </a:t>
            </a:r>
            <a:r>
              <a:rPr lang="en-US" altLang="zh-CN" sz="2400" dirty="0" smtClean="0"/>
              <a:t>10]</a:t>
            </a:r>
            <a:r>
              <a:rPr lang="en-US" sz="2400" dirty="0" smtClean="0"/>
              <a:t> vs. uncertain </a:t>
            </a:r>
            <a:r>
              <a:rPr lang="en-US" sz="2400" dirty="0" smtClean="0">
                <a:latin typeface="Calibri" pitchFamily="34" charset="0"/>
              </a:rPr>
              <a:t>[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Shi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et al.,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10]</a:t>
            </a:r>
            <a:r>
              <a:rPr lang="en-US" sz="2400" dirty="0" smtClean="0"/>
              <a:t>?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Certain data: already have good prediction, maybe don’t need to label?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Uncertain: could be noise or outlier?</a:t>
            </a:r>
          </a:p>
          <a:p>
            <a:pPr lvl="1"/>
            <a:r>
              <a:rPr lang="en-US" sz="2400" dirty="0" smtClean="0"/>
              <a:t>Cluster center [</a:t>
            </a:r>
            <a:r>
              <a:rPr lang="en-US" altLang="zh-CN" sz="2400" dirty="0" err="1" smtClean="0"/>
              <a:t>Kuwadekar</a:t>
            </a:r>
            <a:r>
              <a:rPr lang="en-US" altLang="zh-CN" sz="2400" dirty="0" smtClean="0"/>
              <a:t> et al., 10</a:t>
            </a:r>
            <a:r>
              <a:rPr lang="en-US" altLang="zh-CN" sz="2400" dirty="0"/>
              <a:t>]</a:t>
            </a:r>
            <a:r>
              <a:rPr lang="en-US" sz="2400" dirty="0" smtClean="0"/>
              <a:t> vs. boundary?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76603" y="6400800"/>
            <a:ext cx="172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budget </a:t>
            </a:r>
            <a:r>
              <a:rPr lang="en-US" altLang="zh-CN" dirty="0" smtClean="0"/>
              <a:t>= 3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667603" y="6400800"/>
            <a:ext cx="172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budget </a:t>
            </a:r>
            <a:r>
              <a:rPr lang="en-US" altLang="zh-CN" dirty="0" smtClean="0"/>
              <a:t>= 5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5209636" y="4189255"/>
            <a:ext cx="1267364" cy="106854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529501" y="3962400"/>
            <a:ext cx="1319099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86400" y="5248427"/>
            <a:ext cx="1771542" cy="115237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/>
          <p:cNvGrpSpPr/>
          <p:nvPr/>
        </p:nvGrpSpPr>
        <p:grpSpPr>
          <a:xfrm>
            <a:off x="1167332" y="4189255"/>
            <a:ext cx="2566468" cy="2135345"/>
            <a:chOff x="1167332" y="4189255"/>
            <a:chExt cx="2566468" cy="2135345"/>
          </a:xfrm>
        </p:grpSpPr>
        <p:grpSp>
          <p:nvGrpSpPr>
            <p:cNvPr id="4" name="Group 3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>
                <a:stCxn id="6" idx="4"/>
                <a:endCxn id="20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6" idx="5"/>
                <a:endCxn id="11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20" idx="1"/>
                <a:endCxn id="13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5" idx="2"/>
                <a:endCxn id="6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7" idx="3"/>
                <a:endCxn id="11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80" idx="0"/>
                <a:endCxn id="11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4" idx="7"/>
                <a:endCxn id="8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5" idx="2"/>
                <a:endCxn id="18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7" idx="0"/>
                <a:endCxn id="15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6" idx="1"/>
                <a:endCxn id="15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6" idx="1"/>
                <a:endCxn id="14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2" idx="0"/>
                <a:endCxn id="7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7" idx="5"/>
                <a:endCxn id="10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2" idx="6"/>
                <a:endCxn id="10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10" idx="7"/>
                <a:endCxn id="9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0" idx="6"/>
                <a:endCxn id="19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8" idx="7"/>
                <a:endCxn id="19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Oval 79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Connector 80"/>
            <p:cNvCxnSpPr>
              <a:stCxn id="15" idx="0"/>
              <a:endCxn id="80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5282132" y="4191000"/>
            <a:ext cx="2566468" cy="2135345"/>
            <a:chOff x="1167332" y="4189255"/>
            <a:chExt cx="2566468" cy="2135345"/>
          </a:xfrm>
        </p:grpSpPr>
        <p:grpSp>
          <p:nvGrpSpPr>
            <p:cNvPr id="124" name="Group 123"/>
            <p:cNvGrpSpPr/>
            <p:nvPr/>
          </p:nvGrpSpPr>
          <p:grpSpPr>
            <a:xfrm>
              <a:off x="1167332" y="4189255"/>
              <a:ext cx="2566468" cy="2135345"/>
              <a:chOff x="4831080" y="2074190"/>
              <a:chExt cx="4489193" cy="3735083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6254675" y="231219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516880" y="26533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7315200" y="2074190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260080" y="3628669"/>
                <a:ext cx="298192" cy="298192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686799" y="2119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031480" y="2805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6223057" y="3111919"/>
                <a:ext cx="298192" cy="29819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7239001" y="31105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4831080" y="29123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7315200" y="4162070"/>
                <a:ext cx="298192" cy="29819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6400800" y="474119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7620000" y="4994948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6686453" y="5511081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288280" y="49393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9022081" y="28819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440679" y="3567710"/>
                <a:ext cx="298192" cy="29819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3" name="Straight Connector 142"/>
              <p:cNvCxnSpPr>
                <a:stCxn id="128" idx="4"/>
                <a:endCxn id="142" idx="0"/>
              </p:cNvCxnSpPr>
              <p:nvPr/>
            </p:nvCxnSpPr>
            <p:spPr>
              <a:xfrm flipH="1">
                <a:off x="5589776" y="2951502"/>
                <a:ext cx="76200" cy="6162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stCxn id="128" idx="5"/>
                <a:endCxn id="133" idx="1"/>
              </p:cNvCxnSpPr>
              <p:nvPr/>
            </p:nvCxnSpPr>
            <p:spPr>
              <a:xfrm>
                <a:off x="5771401" y="2907833"/>
                <a:ext cx="495325" cy="2477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42" idx="1"/>
                <a:endCxn id="135" idx="5"/>
              </p:cNvCxnSpPr>
              <p:nvPr/>
            </p:nvCxnSpPr>
            <p:spPr>
              <a:xfrm flipH="1" flipV="1">
                <a:off x="5085603" y="3166913"/>
                <a:ext cx="398745" cy="444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stCxn id="127" idx="2"/>
                <a:endCxn id="128" idx="6"/>
              </p:cNvCxnSpPr>
              <p:nvPr/>
            </p:nvCxnSpPr>
            <p:spPr>
              <a:xfrm flipH="1">
                <a:off x="5815071" y="2461294"/>
                <a:ext cx="439604" cy="3411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29" idx="3"/>
                <a:endCxn id="133" idx="6"/>
              </p:cNvCxnSpPr>
              <p:nvPr/>
            </p:nvCxnSpPr>
            <p:spPr>
              <a:xfrm flipH="1">
                <a:off x="6521249" y="2328712"/>
                <a:ext cx="837621" cy="9323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5" idx="0"/>
                <a:endCxn id="133" idx="5"/>
              </p:cNvCxnSpPr>
              <p:nvPr/>
            </p:nvCxnSpPr>
            <p:spPr>
              <a:xfrm flipH="1" flipV="1">
                <a:off x="6477579" y="3366441"/>
                <a:ext cx="294435" cy="5768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stCxn id="136" idx="7"/>
                <a:endCxn id="130" idx="2"/>
              </p:cNvCxnSpPr>
              <p:nvPr/>
            </p:nvCxnSpPr>
            <p:spPr>
              <a:xfrm flipV="1">
                <a:off x="7569724" y="3777765"/>
                <a:ext cx="690357" cy="4279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37" idx="2"/>
                <a:endCxn id="140" idx="6"/>
              </p:cNvCxnSpPr>
              <p:nvPr/>
            </p:nvCxnSpPr>
            <p:spPr>
              <a:xfrm flipH="1">
                <a:off x="5586472" y="4890286"/>
                <a:ext cx="814328" cy="1981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stCxn id="139" idx="0"/>
                <a:endCxn id="137" idx="5"/>
              </p:cNvCxnSpPr>
              <p:nvPr/>
            </p:nvCxnSpPr>
            <p:spPr>
              <a:xfrm flipH="1" flipV="1">
                <a:off x="6655323" y="4995713"/>
                <a:ext cx="180226" cy="5153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stCxn id="138" idx="1"/>
                <a:endCxn id="137" idx="6"/>
              </p:cNvCxnSpPr>
              <p:nvPr/>
            </p:nvCxnSpPr>
            <p:spPr>
              <a:xfrm flipH="1" flipV="1">
                <a:off x="6698993" y="4890286"/>
                <a:ext cx="964677" cy="1483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38" idx="1"/>
                <a:endCxn id="136" idx="4"/>
              </p:cNvCxnSpPr>
              <p:nvPr/>
            </p:nvCxnSpPr>
            <p:spPr>
              <a:xfrm flipH="1" flipV="1">
                <a:off x="7464296" y="4460262"/>
                <a:ext cx="199373" cy="5783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34" idx="0"/>
                <a:endCxn id="129" idx="4"/>
              </p:cNvCxnSpPr>
              <p:nvPr/>
            </p:nvCxnSpPr>
            <p:spPr>
              <a:xfrm flipV="1">
                <a:off x="7388097" y="2372382"/>
                <a:ext cx="76199" cy="7381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stCxn id="129" idx="5"/>
                <a:endCxn id="132" idx="1"/>
              </p:cNvCxnSpPr>
              <p:nvPr/>
            </p:nvCxnSpPr>
            <p:spPr>
              <a:xfrm>
                <a:off x="7569723" y="2328713"/>
                <a:ext cx="505426" cy="520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stCxn id="134" idx="6"/>
                <a:endCxn id="132" idx="3"/>
              </p:cNvCxnSpPr>
              <p:nvPr/>
            </p:nvCxnSpPr>
            <p:spPr>
              <a:xfrm flipV="1">
                <a:off x="7537193" y="3060233"/>
                <a:ext cx="537956" cy="199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32" idx="7"/>
                <a:endCxn id="131" idx="3"/>
              </p:cNvCxnSpPr>
              <p:nvPr/>
            </p:nvCxnSpPr>
            <p:spPr>
              <a:xfrm flipV="1">
                <a:off x="8286003" y="2374433"/>
                <a:ext cx="444464" cy="4749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>
                <a:stCxn id="132" idx="6"/>
                <a:endCxn id="141" idx="2"/>
              </p:cNvCxnSpPr>
              <p:nvPr/>
            </p:nvCxnSpPr>
            <p:spPr>
              <a:xfrm>
                <a:off x="8329673" y="2954806"/>
                <a:ext cx="692408" cy="76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30" idx="7"/>
                <a:endCxn id="141" idx="3"/>
              </p:cNvCxnSpPr>
              <p:nvPr/>
            </p:nvCxnSpPr>
            <p:spPr>
              <a:xfrm flipV="1">
                <a:off x="8514604" y="3136433"/>
                <a:ext cx="551146" cy="5359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/>
            <p:cNvSpPr/>
            <p:nvPr/>
          </p:nvSpPr>
          <p:spPr>
            <a:xfrm>
              <a:off x="2191724" y="5257800"/>
              <a:ext cx="170476" cy="17047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6" name="Straight Connector 125"/>
            <p:cNvCxnSpPr>
              <a:stCxn id="137" idx="0"/>
              <a:endCxn id="125" idx="4"/>
            </p:cNvCxnSpPr>
            <p:nvPr/>
          </p:nvCxnSpPr>
          <p:spPr>
            <a:xfrm flipV="1">
              <a:off x="2149978" y="5428276"/>
              <a:ext cx="126984" cy="285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ounded Rectangle 78"/>
          <p:cNvSpPr/>
          <p:nvPr/>
        </p:nvSpPr>
        <p:spPr>
          <a:xfrm>
            <a:off x="304800" y="4487466"/>
            <a:ext cx="8534400" cy="1532334"/>
          </a:xfrm>
          <a:prstGeom prst="roundRect">
            <a:avLst/>
          </a:prstGeom>
          <a:solidFill>
            <a:srgbClr val="FFFFFF">
              <a:alpha val="94902"/>
            </a:srgbClr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FF0000"/>
                </a:solidFill>
              </a:rPr>
              <a:t>Major limitation: </a:t>
            </a:r>
            <a:r>
              <a:rPr lang="en-US" sz="2800" b="1" dirty="0">
                <a:solidFill>
                  <a:srgbClr val="FF0000"/>
                </a:solidFill>
              </a:rPr>
              <a:t>none</a:t>
            </a:r>
            <a:r>
              <a:rPr lang="en-US" sz="2800" dirty="0">
                <a:solidFill>
                  <a:srgbClr val="FF0000"/>
                </a:solidFill>
              </a:rPr>
              <a:t> of the</a:t>
            </a:r>
            <a:r>
              <a:rPr lang="en-US" altLang="zh-CN" sz="2800" dirty="0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 can </a:t>
            </a:r>
            <a:r>
              <a:rPr lang="en-US" sz="2800" dirty="0" smtClean="0">
                <a:solidFill>
                  <a:srgbClr val="FF0000"/>
                </a:solidFill>
              </a:rPr>
              <a:t>theoretically </a:t>
            </a:r>
            <a:r>
              <a:rPr lang="en-US" sz="2800" dirty="0">
                <a:solidFill>
                  <a:srgbClr val="FF0000"/>
                </a:solidFill>
              </a:rPr>
              <a:t>guarantee that the predictor trained by the </a:t>
            </a:r>
            <a:r>
              <a:rPr lang="en-US" sz="2800" dirty="0" smtClean="0">
                <a:solidFill>
                  <a:srgbClr val="FF0000"/>
                </a:solidFill>
              </a:rPr>
              <a:t>labeled nodes </a:t>
            </a:r>
            <a:r>
              <a:rPr lang="en-US" sz="2800" dirty="0">
                <a:solidFill>
                  <a:srgbClr val="FF0000"/>
                </a:solidFill>
              </a:rPr>
              <a:t>has the best performance (= minimum error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3" grpId="0"/>
      <p:bldP spid="74" grpId="0"/>
      <p:bldP spid="75" grpId="0" animBg="1"/>
      <p:bldP spid="76" grpId="0" animBg="1"/>
      <p:bldP spid="77" grpId="0" animBg="1"/>
      <p:bldP spid="7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ranking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07375" cy="5472608"/>
              </a:xfrm>
            </p:spPr>
            <p:txBody>
              <a:bodyPr>
                <a:normAutofit/>
              </a:bodyPr>
              <a:lstStyle/>
              <a:p>
                <a:pPr marL="342900" lvl="1" indent="-342900">
                  <a:lnSpc>
                    <a:spcPct val="120000"/>
                  </a:lnSpc>
                  <a:spcBef>
                    <a:spcPts val="0"/>
                  </a:spcBef>
                  <a:buFont typeface="Arial" pitchFamily="34" charset="0"/>
                  <a:buChar char="•"/>
                </a:pPr>
                <a:r>
                  <a:rPr lang="en-US" dirty="0" smtClean="0"/>
                  <a:t>Intuitive </a:t>
                </a:r>
                <a:r>
                  <a:rPr lang="en-US" dirty="0"/>
                  <a:t>idea: authority propagation</a:t>
                </a:r>
              </a:p>
              <a:p>
                <a:pPr marL="342900" lvl="2" indent="-34290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800" dirty="0" smtClean="0"/>
                  <a:t>Nodes linked </a:t>
                </a:r>
                <a:r>
                  <a:rPr lang="en-US" sz="2800" dirty="0"/>
                  <a:t>together </a:t>
                </a:r>
                <a:r>
                  <a:rPr lang="en-US" sz="2800" dirty="0" smtClean="0"/>
                  <a:t>are </a:t>
                </a:r>
                <a:r>
                  <a:rPr lang="en-US" sz="2800" dirty="0"/>
                  <a:t>likely to share similar ranking </a:t>
                </a:r>
                <a:r>
                  <a:rPr lang="en-US" sz="2800" dirty="0" smtClean="0"/>
                  <a:t>scores within class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marL="342900" lvl="2" indent="-34290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800" dirty="0"/>
                  <a:t>Update the ranking </a:t>
                </a:r>
                <a:r>
                  <a:rPr lang="en-US" sz="2800" dirty="0" smtClean="0"/>
                  <a:t>score of </a:t>
                </a:r>
                <a:r>
                  <a:rPr lang="en-US" sz="2800" dirty="0"/>
                  <a:t>each </a:t>
                </a:r>
                <a:r>
                  <a:rPr lang="en-US" sz="2800" dirty="0" smtClean="0"/>
                  <a:t>node by </a:t>
                </a:r>
                <a:r>
                  <a:rPr lang="en-US" sz="2800" dirty="0"/>
                  <a:t>looking at the ranking of its </a:t>
                </a:r>
                <a:r>
                  <a:rPr lang="en-US" sz="2800" dirty="0" smtClean="0"/>
                  <a:t>neighbors</a:t>
                </a:r>
                <a:endParaRPr lang="en-US" sz="2800" dirty="0"/>
              </a:p>
              <a:p>
                <a:pPr marL="800100" lvl="3" indent="-342900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𝑃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/>
                                  </a:rPr>
                                  <m:t>𝑖𝑝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/>
                              </a:rPr>
                              <m:t>, </m:t>
                            </m:r>
                            <m:r>
                              <a:rPr lang="en-US" sz="240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/>
                          </a:rPr>
                          <m:t>𝑡</m:t>
                        </m:r>
                        <m:r>
                          <a:rPr lang="en-US" sz="2400" b="0" i="0" smtClean="0"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400">
                        <a:latin typeface="Cambria Math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>
                                        <a:latin typeface="Cambria Math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2400">
                                        <a:latin typeface="Cambria Math"/>
                                      </a:rPr>
                                      <m:t>𝑖𝑗</m:t>
                                    </m:r>
                                    <m:r>
                                      <a:rPr lang="en-US" altLang="zh-CN" sz="2400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altLang="zh-CN" sz="2400">
                                        <a:latin typeface="Cambria Math"/>
                                      </a:rPr>
                                      <m:t>𝑝𝑞</m:t>
                                    </m:r>
                                  </m:sub>
                                </m:sSub>
                                <m:r>
                                  <a:rPr lang="en-US" altLang="zh-CN" sz="2400">
                                    <a:latin typeface="Cambria Math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>
                                                <a:latin typeface="Cambria Math"/>
                                              </a:rPr>
                                              <m:t>𝑗𝑞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>
                                                <a:latin typeface="Cambria Math"/>
                                              </a:rPr>
                                              <m:t>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2400">
                                            <a:latin typeface="Cambria Math"/>
                                          </a:rPr>
                                          <m:t>, </m:t>
                                        </m:r>
                                        <m:r>
                                          <a:rPr lang="en-US" altLang="zh-CN" sz="2400">
                                            <a:latin typeface="Cambria Math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sz="2400">
                                        <a:latin typeface="Cambria Math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  <m:r>
                          <a:rPr lang="en-US" sz="240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>
                            <a:latin typeface="Cambria Math"/>
                          </a:rPr>
                          <m:t>𝑃</m:t>
                        </m:r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/>
                                      </a:rPr>
                                      <m:t>𝑖𝑝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>
                                        <a:latin typeface="Cambria Math"/>
                                      </a:rPr>
                                      <m:t>𝜒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2400">
                                    <a:latin typeface="Cambria Math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0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en-US" sz="240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07375" cy="5472608"/>
              </a:xfrm>
              <a:blipFill rotWithShape="1">
                <a:blip r:embed="rId3"/>
                <a:stretch>
                  <a:fillRect l="-1263" t="-111" r="-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248400" y="4800600"/>
            <a:ext cx="2819404" cy="1981201"/>
            <a:chOff x="6667924" y="1794109"/>
            <a:chExt cx="3521607" cy="2474641"/>
          </a:xfrm>
        </p:grpSpPr>
        <p:sp>
          <p:nvSpPr>
            <p:cNvPr id="5" name="Oval 4"/>
            <p:cNvSpPr/>
            <p:nvPr/>
          </p:nvSpPr>
          <p:spPr>
            <a:xfrm>
              <a:off x="7143817" y="1984467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8260080" y="3628670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978376" y="1794109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031480" y="2650716"/>
              <a:ext cx="640080" cy="64008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667924" y="3110511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549451" y="2881910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9" idx="0"/>
              <a:endCxn id="5" idx="4"/>
            </p:cNvCxnSpPr>
            <p:nvPr/>
          </p:nvCxnSpPr>
          <p:spPr>
            <a:xfrm flipV="1">
              <a:off x="6987965" y="2624547"/>
              <a:ext cx="475893" cy="48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5"/>
              <a:endCxn id="8" idx="1"/>
            </p:cNvCxnSpPr>
            <p:nvPr/>
          </p:nvCxnSpPr>
          <p:spPr>
            <a:xfrm>
              <a:off x="7690160" y="2530810"/>
              <a:ext cx="435057" cy="2136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6"/>
              <a:endCxn id="8" idx="2"/>
            </p:cNvCxnSpPr>
            <p:nvPr/>
          </p:nvCxnSpPr>
          <p:spPr>
            <a:xfrm flipV="1">
              <a:off x="7308004" y="2970757"/>
              <a:ext cx="723476" cy="459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7"/>
              <a:endCxn id="7" idx="3"/>
            </p:cNvCxnSpPr>
            <p:nvPr/>
          </p:nvCxnSpPr>
          <p:spPr>
            <a:xfrm flipV="1">
              <a:off x="8577822" y="2340452"/>
              <a:ext cx="494291" cy="4040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6"/>
              <a:endCxn id="10" idx="2"/>
            </p:cNvCxnSpPr>
            <p:nvPr/>
          </p:nvCxnSpPr>
          <p:spPr>
            <a:xfrm>
              <a:off x="8671560" y="2970757"/>
              <a:ext cx="877891" cy="231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7"/>
              <a:endCxn id="10" idx="3"/>
            </p:cNvCxnSpPr>
            <p:nvPr/>
          </p:nvCxnSpPr>
          <p:spPr>
            <a:xfrm flipV="1">
              <a:off x="8806423" y="3428253"/>
              <a:ext cx="836765" cy="2941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/>
          <p:cNvCxnSpPr>
            <a:stCxn id="8" idx="1"/>
            <a:endCxn id="5" idx="5"/>
          </p:cNvCxnSpPr>
          <p:nvPr/>
        </p:nvCxnSpPr>
        <p:spPr>
          <a:xfrm flipH="1" flipV="1">
            <a:off x="7066804" y="5390404"/>
            <a:ext cx="348307" cy="171043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6"/>
          </p:cNvCxnSpPr>
          <p:nvPr/>
        </p:nvCxnSpPr>
        <p:spPr>
          <a:xfrm flipH="1">
            <a:off x="6760849" y="5742626"/>
            <a:ext cx="579216" cy="368112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7"/>
            <a:endCxn id="7" idx="3"/>
          </p:cNvCxnSpPr>
          <p:nvPr/>
        </p:nvCxnSpPr>
        <p:spPr>
          <a:xfrm flipV="1">
            <a:off x="7777468" y="5238003"/>
            <a:ext cx="395729" cy="323444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0" idx="2"/>
          </p:cNvCxnSpPr>
          <p:nvPr/>
        </p:nvCxnSpPr>
        <p:spPr>
          <a:xfrm>
            <a:off x="7852514" y="5742626"/>
            <a:ext cx="702841" cy="185094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6" idx="7"/>
          </p:cNvCxnSpPr>
          <p:nvPr/>
        </p:nvCxnSpPr>
        <p:spPr>
          <a:xfrm flipH="1">
            <a:off x="7960486" y="6108898"/>
            <a:ext cx="669915" cy="235500"/>
          </a:xfrm>
          <a:prstGeom prst="straightConnector1">
            <a:avLst/>
          </a:prstGeom>
          <a:ln w="57150"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0"/>
            <a:endCxn id="5" idx="4"/>
          </p:cNvCxnSpPr>
          <p:nvPr/>
        </p:nvCxnSpPr>
        <p:spPr>
          <a:xfrm flipV="1">
            <a:off x="6504625" y="5465450"/>
            <a:ext cx="381001" cy="389063"/>
          </a:xfrm>
          <a:prstGeom prst="straightConnector1">
            <a:avLst/>
          </a:prstGeom>
          <a:ln w="57150">
            <a:solidFill>
              <a:srgbClr val="92D050"/>
            </a:solidFill>
            <a:headEnd type="arrow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914400" y="5879245"/>
            <a:ext cx="2800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eighted average of the neighbors’ ranking scores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743200" y="5002592"/>
            <a:ext cx="2209798" cy="413266"/>
          </a:xfrm>
          <a:prstGeom prst="wedgeRoundRectCallout">
            <a:avLst>
              <a:gd name="adj1" fmla="val -77478"/>
              <a:gd name="adj2" fmla="val 18174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/>
          <p:cNvSpPr/>
          <p:nvPr/>
        </p:nvSpPr>
        <p:spPr>
          <a:xfrm>
            <a:off x="5200703" y="4999913"/>
            <a:ext cx="1352498" cy="413266"/>
          </a:xfrm>
          <a:prstGeom prst="wedgeRoundRectCallout">
            <a:avLst>
              <a:gd name="adj1" fmla="val 5183"/>
              <a:gd name="adj2" fmla="val -8724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4496934" y="4442936"/>
            <a:ext cx="26117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he initial ranking score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30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animBg="1"/>
      <p:bldP spid="26" grpId="0" animBg="1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279525"/>
            <a:ext cx="8207375" cy="4968875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altLang="zh-CN" dirty="0"/>
              <a:t>Ideally, the within-class ranking should be performed within the sub-network corresponding to each </a:t>
            </a:r>
            <a:r>
              <a:rPr lang="en-US" altLang="zh-CN" dirty="0" smtClean="0"/>
              <a:t>class</a:t>
            </a:r>
          </a:p>
          <a:p>
            <a:pPr marL="800100" lvl="3" indent="-3429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sz="2400" dirty="0"/>
              <a:t>Use the ranking distribution to describe each </a:t>
            </a:r>
            <a:r>
              <a:rPr lang="en-US" altLang="zh-CN" sz="2400" dirty="0" smtClean="0"/>
              <a:t>class</a:t>
            </a:r>
          </a:p>
          <a:p>
            <a:pPr marL="800100" lvl="3" indent="-3429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</a:pPr>
            <a:r>
              <a:rPr lang="en-US" altLang="zh-CN" sz="2400" dirty="0" smtClean="0"/>
              <a:t>Gradually </a:t>
            </a:r>
            <a:r>
              <a:rPr lang="en-US" altLang="zh-CN" sz="2400" dirty="0"/>
              <a:t>emphasize the network on highly ranked nodes, and weaken the network on lowly ranked </a:t>
            </a:r>
            <a:r>
              <a:rPr lang="en-US" altLang="zh-CN" sz="2400" dirty="0" smtClean="0"/>
              <a:t>nodes</a:t>
            </a:r>
            <a:endParaRPr lang="en-US" altLang="zh-CN" sz="2400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77662" y="6490556"/>
            <a:ext cx="21759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/>
              <a:t>Original network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08753" y="3787294"/>
            <a:ext cx="21256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 smtClean="0"/>
              <a:t>Sub-network </a:t>
            </a:r>
            <a:r>
              <a:rPr lang="en-US" dirty="0"/>
              <a:t>for class 1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769659" y="4800600"/>
            <a:ext cx="21645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 smtClean="0"/>
              <a:t>Sub-network </a:t>
            </a:r>
            <a:r>
              <a:rPr lang="en-US" dirty="0"/>
              <a:t>for class 2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582086" y="5850273"/>
            <a:ext cx="21058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dirty="0" smtClean="0"/>
              <a:t>Sub-network </a:t>
            </a:r>
            <a:r>
              <a:rPr lang="en-US" dirty="0"/>
              <a:t>for class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Partition the network softly</a:t>
            </a:r>
            <a:endParaRPr lang="en-US" dirty="0"/>
          </a:p>
        </p:txBody>
      </p:sp>
      <p:sp>
        <p:nvSpPr>
          <p:cNvPr id="59" name="Notched Right Arrow 58"/>
          <p:cNvSpPr/>
          <p:nvPr/>
        </p:nvSpPr>
        <p:spPr>
          <a:xfrm>
            <a:off x="3682781" y="4775212"/>
            <a:ext cx="1041619" cy="406388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>
            <a:stCxn id="148" idx="3"/>
            <a:endCxn id="156" idx="2"/>
          </p:cNvCxnSpPr>
          <p:nvPr/>
        </p:nvCxnSpPr>
        <p:spPr>
          <a:xfrm>
            <a:off x="6155213" y="4432144"/>
            <a:ext cx="750092" cy="428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75" idx="7"/>
            <a:endCxn id="166" idx="1"/>
          </p:cNvCxnSpPr>
          <p:nvPr/>
        </p:nvCxnSpPr>
        <p:spPr>
          <a:xfrm flipV="1">
            <a:off x="6552889" y="5591094"/>
            <a:ext cx="1157427" cy="1326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48" idx="2"/>
            <a:endCxn id="169" idx="0"/>
          </p:cNvCxnSpPr>
          <p:nvPr/>
        </p:nvCxnSpPr>
        <p:spPr>
          <a:xfrm flipH="1">
            <a:off x="5853225" y="4530360"/>
            <a:ext cx="203772" cy="10166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4932120" y="3583790"/>
            <a:ext cx="1392480" cy="1140610"/>
            <a:chOff x="5181600" y="1219200"/>
            <a:chExt cx="1392480" cy="1140610"/>
          </a:xfrm>
        </p:grpSpPr>
        <p:sp>
          <p:nvSpPr>
            <p:cNvPr id="137" name="Oval 136"/>
            <p:cNvSpPr/>
            <p:nvPr/>
          </p:nvSpPr>
          <p:spPr>
            <a:xfrm>
              <a:off x="5699271" y="1457522"/>
              <a:ext cx="225088" cy="22508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5181600" y="1653087"/>
              <a:ext cx="225088" cy="225088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4" name="Straight Connector 143"/>
            <p:cNvCxnSpPr>
              <a:stCxn id="137" idx="4"/>
            </p:cNvCxnSpPr>
            <p:nvPr/>
          </p:nvCxnSpPr>
          <p:spPr>
            <a:xfrm flipH="1">
              <a:off x="5754296" y="1682610"/>
              <a:ext cx="57519" cy="46513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>
              <a:stCxn id="137" idx="7"/>
              <a:endCxn id="150" idx="1"/>
            </p:cNvCxnSpPr>
            <p:nvPr/>
          </p:nvCxnSpPr>
          <p:spPr>
            <a:xfrm flipV="1">
              <a:off x="5891396" y="1343033"/>
              <a:ext cx="467214" cy="14745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/>
            <p:cNvCxnSpPr>
              <a:endCxn id="143" idx="5"/>
            </p:cNvCxnSpPr>
            <p:nvPr/>
          </p:nvCxnSpPr>
          <p:spPr>
            <a:xfrm flipH="1" flipV="1">
              <a:off x="5373725" y="1845212"/>
              <a:ext cx="300990" cy="33550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/>
            <p:cNvCxnSpPr>
              <a:stCxn id="148" idx="1"/>
              <a:endCxn id="137" idx="5"/>
            </p:cNvCxnSpPr>
            <p:nvPr/>
          </p:nvCxnSpPr>
          <p:spPr>
            <a:xfrm flipH="1" flipV="1">
              <a:off x="5891396" y="1649647"/>
              <a:ext cx="316865" cy="41790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8" name="Rectangle 147"/>
            <p:cNvSpPr/>
            <p:nvPr/>
          </p:nvSpPr>
          <p:spPr>
            <a:xfrm>
              <a:off x="6208261" y="1969338"/>
              <a:ext cx="196432" cy="19643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670968" y="2163378"/>
              <a:ext cx="196432" cy="196432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6286787" y="1219200"/>
              <a:ext cx="287293" cy="247666"/>
            </a:xfrm>
            <a:prstGeom prst="triangl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858986" y="4343400"/>
            <a:ext cx="1559833" cy="1371527"/>
            <a:chOff x="7126967" y="2286000"/>
            <a:chExt cx="1559833" cy="1371527"/>
          </a:xfrm>
        </p:grpSpPr>
        <p:sp>
          <p:nvSpPr>
            <p:cNvPr id="156" name="Oval 155"/>
            <p:cNvSpPr/>
            <p:nvPr/>
          </p:nvSpPr>
          <p:spPr>
            <a:xfrm>
              <a:off x="7173286" y="2305066"/>
              <a:ext cx="225088" cy="225088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8461712" y="2914767"/>
              <a:ext cx="225088" cy="225088"/>
            </a:xfrm>
            <a:prstGeom prst="ellipse">
              <a:avLst/>
            </a:prstGeom>
            <a:solidFill>
              <a:srgbClr val="33CC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58" name="Straight Connector 157"/>
            <p:cNvCxnSpPr>
              <a:stCxn id="156" idx="5"/>
            </p:cNvCxnSpPr>
            <p:nvPr/>
          </p:nvCxnSpPr>
          <p:spPr>
            <a:xfrm>
              <a:off x="7365411" y="2497191"/>
              <a:ext cx="381517" cy="39302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7340856" y="3049373"/>
              <a:ext cx="406072" cy="15049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7906089" y="2531702"/>
              <a:ext cx="335500" cy="35850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/>
            <p:cNvCxnSpPr>
              <a:endCxn id="157" idx="2"/>
            </p:cNvCxnSpPr>
            <p:nvPr/>
          </p:nvCxnSpPr>
          <p:spPr>
            <a:xfrm>
              <a:off x="7939053" y="2969792"/>
              <a:ext cx="522659" cy="5751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Straight Connector 161"/>
            <p:cNvCxnSpPr>
              <a:stCxn id="166" idx="5"/>
              <a:endCxn id="157" idx="3"/>
            </p:cNvCxnSpPr>
            <p:nvPr/>
          </p:nvCxnSpPr>
          <p:spPr>
            <a:xfrm flipV="1">
              <a:off x="8121944" y="3106892"/>
              <a:ext cx="372731" cy="42680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7742621" y="2882386"/>
              <a:ext cx="196432" cy="196432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Isosceles Triangle 163"/>
            <p:cNvSpPr/>
            <p:nvPr/>
          </p:nvSpPr>
          <p:spPr>
            <a:xfrm>
              <a:off x="7126967" y="3048000"/>
              <a:ext cx="287293" cy="247666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Isosceles Triangle 164"/>
            <p:cNvSpPr/>
            <p:nvPr/>
          </p:nvSpPr>
          <p:spPr>
            <a:xfrm>
              <a:off x="8117567" y="2286000"/>
              <a:ext cx="287293" cy="247666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Isosceles Triangle 165"/>
            <p:cNvSpPr/>
            <p:nvPr/>
          </p:nvSpPr>
          <p:spPr>
            <a:xfrm>
              <a:off x="7906474" y="3409861"/>
              <a:ext cx="287293" cy="247666"/>
            </a:xfrm>
            <a:prstGeom prst="triangle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876800" y="5547045"/>
            <a:ext cx="1866850" cy="1234755"/>
            <a:chOff x="736319" y="3051512"/>
            <a:chExt cx="1866850" cy="1234755"/>
          </a:xfrm>
        </p:grpSpPr>
        <p:grpSp>
          <p:nvGrpSpPr>
            <p:cNvPr id="168" name="Group 167"/>
            <p:cNvGrpSpPr/>
            <p:nvPr/>
          </p:nvGrpSpPr>
          <p:grpSpPr>
            <a:xfrm>
              <a:off x="736319" y="3195288"/>
              <a:ext cx="1866850" cy="1090979"/>
              <a:chOff x="619752" y="2871422"/>
              <a:chExt cx="1866850" cy="1090979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816181" y="2871422"/>
                <a:ext cx="1550575" cy="1090979"/>
                <a:chOff x="5609499" y="4162070"/>
                <a:chExt cx="2054172" cy="1445307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7315200" y="4162070"/>
                  <a:ext cx="298192" cy="298192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6547200" y="5309185"/>
                  <a:ext cx="298192" cy="298192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7" name="Straight Connector 176"/>
                <p:cNvCxnSpPr>
                  <a:stCxn id="172" idx="1"/>
                  <a:endCxn id="174" idx="3"/>
                </p:cNvCxnSpPr>
                <p:nvPr/>
              </p:nvCxnSpPr>
              <p:spPr>
                <a:xfrm flipH="1">
                  <a:off x="5609499" y="4736688"/>
                  <a:ext cx="878424" cy="35171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8" name="Straight Connector 177"/>
                <p:cNvCxnSpPr>
                  <a:stCxn id="176" idx="0"/>
                  <a:endCxn id="172" idx="3"/>
                </p:cNvCxnSpPr>
                <p:nvPr/>
              </p:nvCxnSpPr>
              <p:spPr>
                <a:xfrm flipH="1" flipV="1">
                  <a:off x="6583075" y="4900740"/>
                  <a:ext cx="113221" cy="40844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79" name="Straight Connector 178"/>
                <p:cNvCxnSpPr>
                  <a:endCxn id="172" idx="5"/>
                </p:cNvCxnSpPr>
                <p:nvPr/>
              </p:nvCxnSpPr>
              <p:spPr>
                <a:xfrm flipH="1" flipV="1">
                  <a:off x="6678225" y="4736688"/>
                  <a:ext cx="985446" cy="30192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0" name="Straight Connector 179"/>
                <p:cNvCxnSpPr>
                  <a:endCxn id="175" idx="4"/>
                </p:cNvCxnSpPr>
                <p:nvPr/>
              </p:nvCxnSpPr>
              <p:spPr>
                <a:xfrm flipH="1" flipV="1">
                  <a:off x="7464296" y="4460262"/>
                  <a:ext cx="199373" cy="57835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72" name="Isosceles Triangle 171"/>
              <p:cNvSpPr/>
              <p:nvPr/>
            </p:nvSpPr>
            <p:spPr>
              <a:xfrm>
                <a:off x="1407433" y="3181334"/>
                <a:ext cx="287293" cy="247666"/>
              </a:xfrm>
              <a:prstGeom prst="triangle">
                <a:avLst/>
              </a:prstGeom>
              <a:solidFill>
                <a:srgbClr val="0000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290170" y="3533076"/>
                <a:ext cx="196432" cy="19643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19752" y="3472443"/>
                <a:ext cx="196432" cy="196432"/>
              </a:xfrm>
              <a:prstGeom prst="rect">
                <a:avLst/>
              </a:prstGeom>
              <a:solidFill>
                <a:srgbClr val="00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Oval 168"/>
            <p:cNvSpPr/>
            <p:nvPr/>
          </p:nvSpPr>
          <p:spPr>
            <a:xfrm>
              <a:off x="1600200" y="3051512"/>
              <a:ext cx="225088" cy="225088"/>
            </a:xfrm>
            <a:prstGeom prst="ellipse">
              <a:avLst/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0" name="Straight Connector 169"/>
            <p:cNvCxnSpPr>
              <a:stCxn id="172" idx="0"/>
              <a:endCxn id="169" idx="4"/>
            </p:cNvCxnSpPr>
            <p:nvPr/>
          </p:nvCxnSpPr>
          <p:spPr>
            <a:xfrm flipV="1">
              <a:off x="1667647" y="3276600"/>
              <a:ext cx="45097" cy="2286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304800" y="3733800"/>
            <a:ext cx="3464833" cy="2743200"/>
            <a:chOff x="304800" y="3733800"/>
            <a:chExt cx="3464833" cy="2743200"/>
          </a:xfrm>
        </p:grpSpPr>
        <p:grpSp>
          <p:nvGrpSpPr>
            <p:cNvPr id="181" name="Group 180"/>
            <p:cNvGrpSpPr/>
            <p:nvPr/>
          </p:nvGrpSpPr>
          <p:grpSpPr>
            <a:xfrm>
              <a:off x="304800" y="3812390"/>
              <a:ext cx="1392480" cy="1140610"/>
              <a:chOff x="5181600" y="1219200"/>
              <a:chExt cx="1392480" cy="1140610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5699271" y="1457522"/>
                <a:ext cx="225088" cy="225088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5181600" y="1653087"/>
                <a:ext cx="225088" cy="225088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84" name="Straight Connector 183"/>
              <p:cNvCxnSpPr>
                <a:stCxn id="182" idx="4"/>
              </p:cNvCxnSpPr>
              <p:nvPr/>
            </p:nvCxnSpPr>
            <p:spPr>
              <a:xfrm flipH="1">
                <a:off x="5754296" y="1682610"/>
                <a:ext cx="57519" cy="46513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/>
              <p:cNvCxnSpPr>
                <a:stCxn id="182" idx="7"/>
                <a:endCxn id="190" idx="1"/>
              </p:cNvCxnSpPr>
              <p:nvPr/>
            </p:nvCxnSpPr>
            <p:spPr>
              <a:xfrm flipV="1">
                <a:off x="5891396" y="1343033"/>
                <a:ext cx="467214" cy="147452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/>
              <p:cNvCxnSpPr>
                <a:endCxn id="183" idx="5"/>
              </p:cNvCxnSpPr>
              <p:nvPr/>
            </p:nvCxnSpPr>
            <p:spPr>
              <a:xfrm flipH="1" flipV="1">
                <a:off x="5373725" y="1845212"/>
                <a:ext cx="300990" cy="335501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/>
              <p:cNvCxnSpPr>
                <a:stCxn id="188" idx="1"/>
                <a:endCxn id="182" idx="5"/>
              </p:cNvCxnSpPr>
              <p:nvPr/>
            </p:nvCxnSpPr>
            <p:spPr>
              <a:xfrm flipH="1" flipV="1">
                <a:off x="5891396" y="1649647"/>
                <a:ext cx="316865" cy="41790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8" name="Rectangle 187"/>
              <p:cNvSpPr/>
              <p:nvPr/>
            </p:nvSpPr>
            <p:spPr>
              <a:xfrm>
                <a:off x="6208261" y="1969338"/>
                <a:ext cx="196432" cy="196432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5670968" y="2163378"/>
                <a:ext cx="196432" cy="196432"/>
              </a:xfrm>
              <a:prstGeom prst="rect">
                <a:avLst/>
              </a:prstGeom>
              <a:solidFill>
                <a:srgbClr val="FF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Isosceles Triangle 189"/>
              <p:cNvSpPr/>
              <p:nvPr/>
            </p:nvSpPr>
            <p:spPr>
              <a:xfrm>
                <a:off x="6286787" y="1219200"/>
                <a:ext cx="287293" cy="247666"/>
              </a:xfrm>
              <a:prstGeom prst="triangl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2209800" y="3733800"/>
              <a:ext cx="1559833" cy="1371527"/>
              <a:chOff x="7126967" y="2286000"/>
              <a:chExt cx="1559833" cy="1371527"/>
            </a:xfrm>
          </p:grpSpPr>
          <p:sp>
            <p:nvSpPr>
              <p:cNvPr id="192" name="Oval 191"/>
              <p:cNvSpPr/>
              <p:nvPr/>
            </p:nvSpPr>
            <p:spPr>
              <a:xfrm>
                <a:off x="7173286" y="2305066"/>
                <a:ext cx="225088" cy="225088"/>
              </a:xfrm>
              <a:prstGeom prst="ellips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8461712" y="2914767"/>
                <a:ext cx="225088" cy="225088"/>
              </a:xfrm>
              <a:prstGeom prst="ellipse">
                <a:avLst/>
              </a:prstGeom>
              <a:solidFill>
                <a:srgbClr val="33CC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194" name="Straight Connector 193"/>
              <p:cNvCxnSpPr>
                <a:stCxn id="192" idx="5"/>
              </p:cNvCxnSpPr>
              <p:nvPr/>
            </p:nvCxnSpPr>
            <p:spPr>
              <a:xfrm>
                <a:off x="7365411" y="2497191"/>
                <a:ext cx="381517" cy="393021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7340856" y="3049373"/>
                <a:ext cx="406072" cy="150495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7906089" y="2531702"/>
                <a:ext cx="335500" cy="35850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7" name="Straight Connector 196"/>
              <p:cNvCxnSpPr>
                <a:endCxn id="193" idx="2"/>
              </p:cNvCxnSpPr>
              <p:nvPr/>
            </p:nvCxnSpPr>
            <p:spPr>
              <a:xfrm>
                <a:off x="7939053" y="2969792"/>
                <a:ext cx="522659" cy="5751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/>
              <p:cNvCxnSpPr>
                <a:stCxn id="202" idx="5"/>
                <a:endCxn id="193" idx="3"/>
              </p:cNvCxnSpPr>
              <p:nvPr/>
            </p:nvCxnSpPr>
            <p:spPr>
              <a:xfrm flipV="1">
                <a:off x="8121944" y="3106892"/>
                <a:ext cx="372731" cy="426802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9" name="Rectangle 198"/>
              <p:cNvSpPr/>
              <p:nvPr/>
            </p:nvSpPr>
            <p:spPr>
              <a:xfrm>
                <a:off x="7742621" y="2882386"/>
                <a:ext cx="196432" cy="19643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99"/>
              <p:cNvSpPr/>
              <p:nvPr/>
            </p:nvSpPr>
            <p:spPr>
              <a:xfrm>
                <a:off x="7126967" y="3048000"/>
                <a:ext cx="287293" cy="247666"/>
              </a:xfrm>
              <a:prstGeom prst="triangl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Isosceles Triangle 200"/>
              <p:cNvSpPr/>
              <p:nvPr/>
            </p:nvSpPr>
            <p:spPr>
              <a:xfrm>
                <a:off x="8117567" y="2286000"/>
                <a:ext cx="287293" cy="247666"/>
              </a:xfrm>
              <a:prstGeom prst="triangl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Isosceles Triangle 201"/>
              <p:cNvSpPr/>
              <p:nvPr/>
            </p:nvSpPr>
            <p:spPr>
              <a:xfrm>
                <a:off x="7906474" y="3409861"/>
                <a:ext cx="287293" cy="247666"/>
              </a:xfrm>
              <a:prstGeom prst="triangle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838200" y="5242245"/>
              <a:ext cx="1866850" cy="1234755"/>
              <a:chOff x="736319" y="3051512"/>
              <a:chExt cx="1866850" cy="1234755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736319" y="3195288"/>
                <a:ext cx="1866850" cy="1090979"/>
                <a:chOff x="619752" y="2871422"/>
                <a:chExt cx="1866850" cy="1090979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816181" y="2871422"/>
                  <a:ext cx="1550575" cy="1090979"/>
                  <a:chOff x="5609499" y="4162070"/>
                  <a:chExt cx="2054172" cy="1445307"/>
                </a:xfrm>
              </p:grpSpPr>
              <p:sp>
                <p:nvSpPr>
                  <p:cNvPr id="211" name="Oval 210"/>
                  <p:cNvSpPr/>
                  <p:nvPr/>
                </p:nvSpPr>
                <p:spPr>
                  <a:xfrm>
                    <a:off x="7315200" y="4162070"/>
                    <a:ext cx="298192" cy="298192"/>
                  </a:xfrm>
                  <a:prstGeom prst="ellipse">
                    <a:avLst/>
                  </a:prstGeom>
                  <a:solidFill>
                    <a:srgbClr val="66FF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Oval 211"/>
                  <p:cNvSpPr/>
                  <p:nvPr/>
                </p:nvSpPr>
                <p:spPr>
                  <a:xfrm>
                    <a:off x="6547200" y="5309185"/>
                    <a:ext cx="298192" cy="298192"/>
                  </a:xfrm>
                  <a:prstGeom prst="ellipse">
                    <a:avLst/>
                  </a:prstGeom>
                  <a:solidFill>
                    <a:srgbClr val="0099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213" name="Straight Connector 212"/>
                  <p:cNvCxnSpPr>
                    <a:stCxn id="208" idx="1"/>
                    <a:endCxn id="210" idx="3"/>
                  </p:cNvCxnSpPr>
                  <p:nvPr/>
                </p:nvCxnSpPr>
                <p:spPr>
                  <a:xfrm flipH="1">
                    <a:off x="5609499" y="4736688"/>
                    <a:ext cx="878424" cy="351718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14" name="Straight Connector 213"/>
                  <p:cNvCxnSpPr>
                    <a:stCxn id="212" idx="0"/>
                    <a:endCxn id="208" idx="3"/>
                  </p:cNvCxnSpPr>
                  <p:nvPr/>
                </p:nvCxnSpPr>
                <p:spPr>
                  <a:xfrm flipH="1" flipV="1">
                    <a:off x="6583075" y="4900740"/>
                    <a:ext cx="113221" cy="408445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15" name="Straight Connector 214"/>
                  <p:cNvCxnSpPr>
                    <a:endCxn id="208" idx="5"/>
                  </p:cNvCxnSpPr>
                  <p:nvPr/>
                </p:nvCxnSpPr>
                <p:spPr>
                  <a:xfrm flipH="1" flipV="1">
                    <a:off x="6678225" y="4736688"/>
                    <a:ext cx="985446" cy="301929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16" name="Straight Connector 215"/>
                  <p:cNvCxnSpPr>
                    <a:endCxn id="211" idx="4"/>
                  </p:cNvCxnSpPr>
                  <p:nvPr/>
                </p:nvCxnSpPr>
                <p:spPr>
                  <a:xfrm flipH="1" flipV="1">
                    <a:off x="7464296" y="4460262"/>
                    <a:ext cx="199373" cy="578355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208" name="Isosceles Triangle 207"/>
                <p:cNvSpPr/>
                <p:nvPr/>
              </p:nvSpPr>
              <p:spPr>
                <a:xfrm>
                  <a:off x="1407433" y="3181334"/>
                  <a:ext cx="287293" cy="247666"/>
                </a:xfrm>
                <a:prstGeom prst="triangle">
                  <a:avLst/>
                </a:prstGeom>
                <a:solidFill>
                  <a:srgbClr val="0000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2290170" y="3533076"/>
                  <a:ext cx="196432" cy="19643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619752" y="3472443"/>
                  <a:ext cx="196432" cy="196432"/>
                </a:xfrm>
                <a:prstGeom prst="rect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5" name="Oval 204"/>
              <p:cNvSpPr/>
              <p:nvPr/>
            </p:nvSpPr>
            <p:spPr>
              <a:xfrm>
                <a:off x="1600200" y="3051512"/>
                <a:ext cx="225088" cy="225088"/>
              </a:xfrm>
              <a:prstGeom prst="ellipse">
                <a:avLst/>
              </a:prstGeom>
              <a:solidFill>
                <a:srgbClr val="00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206" name="Straight Connector 205"/>
              <p:cNvCxnSpPr>
                <a:stCxn id="208" idx="0"/>
                <a:endCxn id="205" idx="4"/>
              </p:cNvCxnSpPr>
              <p:nvPr/>
            </p:nvCxnSpPr>
            <p:spPr>
              <a:xfrm flipV="1">
                <a:off x="1667647" y="3276600"/>
                <a:ext cx="45097" cy="2286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17" name="Straight Connector 216"/>
            <p:cNvCxnSpPr>
              <a:stCxn id="205" idx="1"/>
              <a:endCxn id="188" idx="2"/>
            </p:cNvCxnSpPr>
            <p:nvPr/>
          </p:nvCxnSpPr>
          <p:spPr>
            <a:xfrm flipH="1" flipV="1">
              <a:off x="1429677" y="4758960"/>
              <a:ext cx="305367" cy="51624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Straight Connector 217"/>
            <p:cNvCxnSpPr>
              <a:stCxn id="192" idx="3"/>
              <a:endCxn id="188" idx="3"/>
            </p:cNvCxnSpPr>
            <p:nvPr/>
          </p:nvCxnSpPr>
          <p:spPr>
            <a:xfrm flipH="1">
              <a:off x="1527893" y="3944991"/>
              <a:ext cx="761189" cy="715753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Straight Connector 218"/>
            <p:cNvCxnSpPr>
              <a:stCxn id="211" idx="7"/>
              <a:endCxn id="202" idx="2"/>
            </p:cNvCxnSpPr>
            <p:nvPr/>
          </p:nvCxnSpPr>
          <p:spPr>
            <a:xfrm flipV="1">
              <a:off x="2514289" y="5105327"/>
              <a:ext cx="475018" cy="31365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526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608512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dirty="0"/>
              <a:t>Dataset: DBLP</a:t>
            </a:r>
          </a:p>
          <a:p>
            <a:pPr marL="342900" lvl="1" indent="-342900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dirty="0"/>
              <a:t>4 </a:t>
            </a:r>
            <a:r>
              <a:rPr lang="en-US" altLang="zh-CN" dirty="0"/>
              <a:t>research </a:t>
            </a:r>
            <a:r>
              <a:rPr lang="en-US" dirty="0"/>
              <a:t>areas (classes)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Database, data mining, information retrieval, artificial intelligence</a:t>
            </a:r>
          </a:p>
          <a:p>
            <a:pPr marL="342900" lvl="1" indent="-342900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dirty="0"/>
              <a:t>4 types of </a:t>
            </a:r>
            <a:r>
              <a:rPr lang="en-US" dirty="0" smtClean="0"/>
              <a:t>nodes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sz="2400" dirty="0" smtClean="0"/>
              <a:t>Paper (14376), Conference (20), Author (14475), Term (8920)</a:t>
            </a:r>
          </a:p>
          <a:p>
            <a:pPr marL="342900" lvl="1" indent="-342900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dirty="0"/>
              <a:t>3 types of relations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Paper-conference, paper-author, paper-term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  <a:ln w="6350" cap="rnd">
            <a:noFill/>
          </a:ln>
        </p:spPr>
        <p:txBody>
          <a:bodyPr vert="horz" rtlCol="0" anchor="b" anchorCtr="0">
            <a:normAutofit/>
          </a:bodyPr>
          <a:lstStyle/>
          <a:p>
            <a:r>
              <a:rPr altLang="zh-CN" dirty="0"/>
              <a:t>Experiments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55330" y="5367528"/>
            <a:ext cx="4574070" cy="1414272"/>
            <a:chOff x="2055330" y="5334000"/>
            <a:chExt cx="4574070" cy="1414272"/>
          </a:xfrm>
        </p:grpSpPr>
        <p:grpSp>
          <p:nvGrpSpPr>
            <p:cNvPr id="4" name="Group 3"/>
            <p:cNvGrpSpPr/>
            <p:nvPr/>
          </p:nvGrpSpPr>
          <p:grpSpPr>
            <a:xfrm>
              <a:off x="2055330" y="5334000"/>
              <a:ext cx="4574070" cy="804672"/>
              <a:chOff x="686778" y="4191000"/>
              <a:chExt cx="4574070" cy="80467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941576" y="4648200"/>
                <a:ext cx="2020824" cy="347472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Paper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86778" y="4191000"/>
                <a:ext cx="2019846" cy="34290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Conference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240024" y="4191000"/>
                <a:ext cx="2020824" cy="347472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Author</a:t>
                </a:r>
              </a:p>
            </p:txBody>
          </p:sp>
          <p:cxnSp>
            <p:nvCxnSpPr>
              <p:cNvPr id="8" name="Straight Connector 7"/>
              <p:cNvCxnSpPr>
                <a:stCxn id="6" idx="4"/>
                <a:endCxn id="5" idx="1"/>
              </p:cNvCxnSpPr>
              <p:nvPr/>
            </p:nvCxnSpPr>
            <p:spPr>
              <a:xfrm>
                <a:off x="1696701" y="4533900"/>
                <a:ext cx="540818" cy="16518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4"/>
                <a:endCxn id="5" idx="7"/>
              </p:cNvCxnSpPr>
              <p:nvPr/>
            </p:nvCxnSpPr>
            <p:spPr>
              <a:xfrm flipH="1">
                <a:off x="3666457" y="4538472"/>
                <a:ext cx="583979" cy="16061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/>
            <p:cNvSpPr/>
            <p:nvPr/>
          </p:nvSpPr>
          <p:spPr>
            <a:xfrm>
              <a:off x="3314154" y="6400800"/>
              <a:ext cx="2020824" cy="347472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Term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Connector 10"/>
            <p:cNvCxnSpPr>
              <a:stCxn id="10" idx="0"/>
              <a:endCxn id="5" idx="4"/>
            </p:cNvCxnSpPr>
            <p:nvPr/>
          </p:nvCxnSpPr>
          <p:spPr>
            <a:xfrm flipH="1" flipV="1">
              <a:off x="4320540" y="6138672"/>
              <a:ext cx="4026" cy="2621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13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the 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0" dirty="0" smtClean="0">
                    <a:latin typeface="Arial" pitchFamily="34" charset="0"/>
                    <a:cs typeface="Arial" pitchFamily="34" charset="0"/>
                  </a:rPr>
                  <a:t>The function varies linearly along the geodesics of the manifold </a:t>
                </a:r>
                <a:br>
                  <a:rPr lang="en-US" sz="2400" b="0" dirty="0" smtClean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>
                        <a:latin typeface="Cambria Math"/>
                        <a:cs typeface="Arial" pitchFamily="34" charset="0"/>
                      </a:rPr>
                      <m:t>⇔</m:t>
                    </m:r>
                  </m:oMath>
                </a14:m>
                <a:r>
                  <a:rPr lang="en-US" sz="2400" b="0" dirty="0">
                    <a:latin typeface="Arial" pitchFamily="34" charset="0"/>
                    <a:cs typeface="Arial" pitchFamily="34" charset="0"/>
                  </a:rPr>
                  <a:t> its </a:t>
                </a:r>
                <a:r>
                  <a:rPr lang="en-US" sz="2400" b="0" i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gradient field </a:t>
                </a:r>
                <a:r>
                  <a:rPr lang="en-US" sz="2400" b="0" dirty="0">
                    <a:latin typeface="Arial" pitchFamily="34" charset="0"/>
                    <a:cs typeface="Arial" pitchFamily="34" charset="0"/>
                  </a:rPr>
                  <a:t>is parallel along the geodesics passing through the </a:t>
                </a:r>
                <a:r>
                  <a:rPr lang="en-US" sz="2400" b="0" dirty="0" smtClean="0">
                    <a:latin typeface="Arial" pitchFamily="34" charset="0"/>
                    <a:cs typeface="Arial" pitchFamily="34" charset="0"/>
                  </a:rPr>
                  <a:t>query</a:t>
                </a:r>
                <a:endParaRPr lang="en-US" sz="2400" b="0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query has the highest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relevance score </a:t>
                </a: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(function value)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⇒</m:t>
                    </m:r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z="2400" b="0" i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gradient field </a:t>
                </a: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of the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relevance function </a:t>
                </a: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points to the query at the query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neighborhood</a:t>
                </a:r>
                <a:endParaRPr lang="en-US" sz="2400" b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Design constraints on the gradient field of the relevance function?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Very difficult</a:t>
                </a:r>
                <a:endParaRPr lang="en-US" sz="2400" b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752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miley Face 3"/>
          <p:cNvSpPr/>
          <p:nvPr/>
        </p:nvSpPr>
        <p:spPr>
          <a:xfrm>
            <a:off x="381000" y="5486400"/>
            <a:ext cx="457200" cy="4572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0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Overview of my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943600"/>
            <a:ext cx="845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599" y="1295400"/>
            <a:ext cx="0" cy="5257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49627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SSL (Semi-supervised Learning)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3400" y="6082099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5943600"/>
            <a:ext cx="2130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Heterogeneous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4800" y="5943600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Homogeneous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2599" y="6031468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Non-networked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847671"/>
            <a:ext cx="1752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Analyzing &amp; Improving Existing SSL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1154668"/>
            <a:ext cx="175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Problem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34290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1563623" y="4002024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3849624" y="3998977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2599" y="137160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Analyze the error bound of SSL [ICML’12]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4802" y="1828800"/>
            <a:ext cx="2285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Active learning to minimize the expected error of SSL [AISTATS’12]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6400" y="242947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Minimize the expected error of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[CVPR’09, PAMI’11]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4802" y="3620869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Label propagation [Zhou et al., 03],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00800" y="34962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Graph-regularized classification [PKDD’10, SIGIR’11]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2057400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Integrating ranking and SSL [KDD’11]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599" y="3620869"/>
            <a:ext cx="236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dirty="0" smtClean="0">
                <a:latin typeface="Arial" pitchFamily="34" charset="0"/>
                <a:cs typeface="Arial" pitchFamily="34" charset="0"/>
              </a:rPr>
            </a:b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Belkin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 et al., 06],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04800" y="44958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4867870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Relevance Search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2599" y="4800600"/>
            <a:ext cx="2362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Distance Metrics (Euclidean, cosine, etc.)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14800" y="4466272"/>
            <a:ext cx="2285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Personalized PageRank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Jeh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03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], etc.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Parallel Field Ranking [KDD’12]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0800" y="4648200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Learning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 relevance between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37133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9" grpId="0"/>
      <p:bldP spid="30" grpId="0"/>
      <p:bldP spid="31" grpId="0"/>
      <p:bldP spid="32" grpId="0"/>
      <p:bldP spid="33" grpId="0"/>
      <p:bldP spid="34" grpId="0"/>
      <p:bldP spid="23" grpId="0"/>
      <p:bldP spid="25" grpId="0"/>
      <p:bldP spid="28" grpId="0"/>
      <p:bldP spid="35" grpId="0"/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Learn a </a:t>
            </a:r>
            <a:r>
              <a:rPr lang="en-US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vector field </a:t>
            </a:r>
            <a:r>
              <a:rPr lang="en-US" dirty="0">
                <a:latin typeface="Arial" pitchFamily="34" charset="0"/>
                <a:cs typeface="Arial" pitchFamily="34" charset="0"/>
              </a:rPr>
              <a:t>to approximate the gradient field of the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relevance function</a:t>
            </a:r>
          </a:p>
          <a:p>
            <a:endParaRPr lang="en-US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Design </a:t>
            </a:r>
            <a:r>
              <a:rPr lang="en-US" dirty="0">
                <a:latin typeface="Arial" pitchFamily="34" charset="0"/>
                <a:cs typeface="Arial" pitchFamily="34" charset="0"/>
              </a:rPr>
              <a:t>constraints on the </a:t>
            </a:r>
            <a:r>
              <a:rPr lang="en-US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vector field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based on three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intuitions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The vector field should be close to the gradient field of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relevance function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The vector field should be as parallel as possible.</a:t>
            </a:r>
          </a:p>
          <a:p>
            <a:pPr lvl="1"/>
            <a:r>
              <a:rPr lang="en-US" sz="2400" dirty="0">
                <a:latin typeface="Arial" pitchFamily="34" charset="0"/>
                <a:cs typeface="Arial" pitchFamily="34" charset="0"/>
              </a:rPr>
              <a:t>The vector field at the neighborhood around the query should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point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to the query.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4400" y="4043065"/>
            <a:ext cx="76962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14400" y="5262265"/>
            <a:ext cx="769620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67400" y="36531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Ensure the linearity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5948065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Ensure the query point has the highest relevance score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5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Ensuring the 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vector field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should be close to the gradient field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𝛻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zh-CN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min</m:t>
                        </m:r>
                      </m:e>
                      <m:lim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∞</m:t>
                            </m:r>
                          </m:sup>
                        </m:s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lim>
                    </m:limLow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𝑀</m:t>
                        </m:r>
                      </m:sub>
                      <m:sup/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∥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𝛻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−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∥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vector field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should be as parallel as possible: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zh-CN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min</m:t>
                        </m:r>
                      </m:e>
                      <m:lim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lim>
                    </m:limLow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 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𝑀</m:t>
                        </m:r>
                      </m:sub>
                      <m:sup/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∥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𝛻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TW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that minimize: </a:t>
                </a:r>
                <a:br>
                  <a:rPr lang="en-US" altLang="zh-TW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 pitchFamily="34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𝑉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5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𝑓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cs typeface="Arial" pitchFamily="34" charset="0"/>
                      </a:rPr>
                      <m:t>𝑊</m:t>
                    </m:r>
                    <m:r>
                      <a:rPr lang="en-US" sz="2400" i="1">
                        <a:latin typeface="Cambria Math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i="1">
                            <a:latin typeface="Cambria Math"/>
                            <a:cs typeface="Arial" pitchFamily="34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/>
                            <a:cs typeface="Arial" pitchFamily="34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denote 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the </a:t>
                </a:r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affinity matrix of the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Arial" pitchFamily="34" charset="0"/>
                      </a:rPr>
                      <m:t>𝒢</m:t>
                    </m:r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</a:t>
                </a:r>
                <a:endParaRPr lang="en-US" sz="2400" b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estimate its tangent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by performing PCA on its local neighborhood, choose the eigenvectors corresponding to the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𝑑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largest eigenvalues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𝑑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-dimensional.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𝑚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×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be the matrix whose columns constitute an orthonormal basis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the orthogonal projection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onto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𝑀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value of the vector field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𝑉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. Let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𝕍</m:t>
                    </m:r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0" i="1" dirty="0">
                                <a:solidFill>
                                  <a:schemeClr val="tx1"/>
                                </a:solidFill>
                                <a:latin typeface="Cambria Math"/>
                                <a:cs typeface="Arial" pitchFamily="34" charset="0"/>
                              </a:rPr>
                              <m:t>, …, </m:t>
                            </m:r>
                            <m:sSubSup>
                              <m:sSubSupPr>
                                <m:ctrlP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cs typeface="Arial" pitchFamily="34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𝑑𝑛</m:t>
                        </m:r>
                      </m:sup>
                    </m:sSup>
                  </m:oMath>
                </a14:m>
                <a:endParaRPr lang="en-US" sz="2400" b="0" i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348" r="-1407" b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98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800"/>
                  </a:spcAft>
                  <a:buClr>
                    <a:schemeClr val="tx2"/>
                  </a:buClr>
                  <a:buSzPct val="70000"/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,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</m:d>
                    <m:r>
                      <a:rPr lang="en-US" altLang="zh-CN"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, 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𝑗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𝑖𝑗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/>
                                            <a:cs typeface="Arial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>
                                            <a:latin typeface="Cambria Math"/>
                                            <a:cs typeface="Arial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/>
                                    <a:cs typeface="Arial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latin typeface="Cambria Math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i="1" dirty="0" smtClean="0">
                    <a:latin typeface="Cambria Math"/>
                    <a:cs typeface="Arial" pitchFamily="34" charset="0"/>
                  </a:rPr>
                  <a:t/>
                </a:r>
                <a:br>
                  <a:rPr lang="en-US" altLang="zh-CN" i="1" dirty="0" smtClean="0">
                    <a:latin typeface="Cambria Math"/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𝐿𝑓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𝐺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𝕍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−2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𝐶𝑓</m:t>
                    </m:r>
                  </m:oMath>
                </a14:m>
                <a:endParaRPr lang="en-US" altLang="zh-CN" dirty="0">
                  <a:latin typeface="Arial" pitchFamily="34" charset="0"/>
                  <a:cs typeface="Arial" pitchFamily="34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800"/>
                  </a:spcAft>
                  <a:buClr>
                    <a:schemeClr val="tx2"/>
                  </a:buClr>
                  <a:buSzPct val="70000"/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</m:d>
                    <m:r>
                      <a:rPr lang="en-US" altLang="zh-CN"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𝑖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, 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𝑗</m:t>
                        </m:r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∥</m:t>
                            </m:r>
                          </m:e>
                          <m:sup>
                            <m:r>
                              <a:rPr lang="en-US" altLang="zh-CN"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0" smtClean="0">
                        <a:latin typeface="Cambria Math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𝐵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𝕍</m:t>
                    </m:r>
                  </m:oMath>
                </a14:m>
                <a:endParaRPr lang="en-US" altLang="zh-CN" dirty="0">
                  <a:latin typeface="Arial" pitchFamily="34" charset="0"/>
                  <a:cs typeface="Arial" pitchFamily="34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800"/>
                  </a:spcAft>
                  <a:buClr>
                    <a:schemeClr val="tx2"/>
                  </a:buClr>
                  <a:buSzPct val="70000"/>
                  <a:buFont typeface="Wingdings" pitchFamily="2" charset="2"/>
                  <a:buChar char="q"/>
                </a:pPr>
                <a:r>
                  <a:rPr lang="en-US" altLang="zh-CN" b="1" dirty="0">
                    <a:latin typeface="Arial" pitchFamily="34" charset="0"/>
                    <a:cs typeface="Arial" pitchFamily="34" charset="0"/>
                  </a:rPr>
                  <a:t>For detailed analysis of the discretization process, please refer to:</a:t>
                </a:r>
              </a:p>
              <a:p>
                <a:pPr lvl="1">
                  <a:spcAft>
                    <a:spcPts val="1800"/>
                  </a:spcAft>
                  <a:buClr>
                    <a:schemeClr val="tx2"/>
                  </a:buClr>
                </a:pPr>
                <a:r>
                  <a:rPr lang="en-US" altLang="zh-CN" sz="2400" dirty="0">
                    <a:latin typeface="Arial" pitchFamily="34" charset="0"/>
                    <a:cs typeface="Arial" pitchFamily="34" charset="0"/>
                  </a:rPr>
                  <a:t>B. Lin, C. Zhang, and X. He. Semi-supervised regression via parallel field regularization. In NIPS 24, pages 433–441. 2011.</a:t>
                </a:r>
              </a:p>
              <a:p>
                <a:pPr>
                  <a:spcAft>
                    <a:spcPts val="18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9" r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29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cs typeface="Arial" pitchFamily="34" charset="0"/>
              </a:rPr>
              <a:t>Encoding the third intuition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Merely ensuring the linearity is not enough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>
                    <a:latin typeface="Arial" pitchFamily="34" charset="0"/>
                    <a:cs typeface="Arial" pitchFamily="34" charset="0"/>
                  </a:rPr>
                  <a:t>Require the vector field at the neighborhood around the query to point to the query: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</m:d>
                    <m:r>
                      <a:rPr lang="en-US" altLang="zh-CN">
                        <a:latin typeface="Cambria Math"/>
                        <a:cs typeface="Arial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 b="0" i="1">
                            <a:latin typeface="Cambria Math"/>
                            <a:cs typeface="Arial" pitchFamily="34" charset="0"/>
                          </a:rPr>
                          <m:t>𝑗</m:t>
                        </m:r>
                        <m:r>
                          <a:rPr lang="en-US" altLang="zh-CN" b="0">
                            <a:latin typeface="Cambria Math"/>
                            <a:cs typeface="Arial" pitchFamily="34" charset="0"/>
                          </a:rPr>
                          <m:t>∼</m:t>
                        </m:r>
                        <m:r>
                          <a:rPr lang="en-US" altLang="zh-CN" b="0" i="1">
                            <a:latin typeface="Cambria Math"/>
                            <a:cs typeface="Arial" pitchFamily="34" charset="0"/>
                          </a:rPr>
                          <m:t>𝑞</m:t>
                        </m:r>
                      </m:sub>
                      <m:sup/>
                      <m:e>
                        <m:r>
                          <a:rPr lang="en-US" altLang="zh-CN" b="0" i="1">
                            <a:latin typeface="Cambria Math"/>
                            <a:cs typeface="Arial" pitchFamily="3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>
                            <a:latin typeface="Cambria Math"/>
                            <a:cs typeface="Arial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zh-CN" b="0">
                                <a:latin typeface="Cambria Math"/>
                                <a:cs typeface="Arial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>
                            <a:latin typeface="Cambria Math"/>
                            <a:cs typeface="Arial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>
                                    <a:latin typeface="Cambria Math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b="0" dirty="0" smtClean="0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altLang="zh-CN" b="0" dirty="0" smtClean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𝐷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𝕍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−2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𝕍</m:t>
                    </m:r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∼</m:t>
                        </m:r>
                        <m:r>
                          <a:rPr lang="en-US" altLang="zh-CN" b="0" i="1" smtClean="0">
                            <a:latin typeface="Cambria Math"/>
                            <a:cs typeface="Arial" pitchFamily="34" charset="0"/>
                          </a:rPr>
                          <m:t>𝑞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  <a:cs typeface="Arial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>
                                    <a:latin typeface="Cambria Math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>
                                        <a:latin typeface="Cambria Math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>
                                            <a:latin typeface="Cambria Math"/>
                                            <a:cs typeface="Arial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>
                                            <a:latin typeface="Cambria Math"/>
                                            <a:cs typeface="Arial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>
                                            <a:latin typeface="Cambria Math"/>
                                            <a:cs typeface="Arial" pitchFamily="34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b="0" i="1">
                                            <a:latin typeface="Cambria Math"/>
                                            <a:cs typeface="Arial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𝑞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>
                                            <a:latin typeface="Cambria Math"/>
                                            <a:cs typeface="Arial" pitchFamily="34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>
                                                <a:latin typeface="Cambria Math"/>
                                                <a:cs typeface="Arial" pitchFamily="34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481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72590" y="3638490"/>
            <a:ext cx="24230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(a) Data samples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15119" y="2286000"/>
            <a:ext cx="2480481" cy="1161196"/>
            <a:chOff x="415119" y="2149524"/>
            <a:chExt cx="2480481" cy="116119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29905" y="2729552"/>
              <a:ext cx="2438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7200" y="2167719"/>
              <a:ext cx="2438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7200" y="2447499"/>
              <a:ext cx="2438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1943" y="3019567"/>
              <a:ext cx="2438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15119" y="3299346"/>
              <a:ext cx="2438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9905" y="2167719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27881" y="2172269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37230" y="2174544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346580" y="2156347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642281" y="2179093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951630" y="2174545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60980" y="2149524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563505" y="2172271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72854" y="2167721"/>
              <a:ext cx="0" cy="11316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29905" y="2182506"/>
              <a:ext cx="1219201" cy="10986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29905" y="2176819"/>
              <a:ext cx="916675" cy="832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429905" y="2176819"/>
              <a:ext cx="297976" cy="2706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415119" y="2179093"/>
              <a:ext cx="1230004" cy="11202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727881" y="2179094"/>
              <a:ext cx="1223749" cy="1131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1037231" y="2179093"/>
              <a:ext cx="1223749" cy="11248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1351128" y="2176819"/>
              <a:ext cx="1212377" cy="1127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1649106" y="2176819"/>
              <a:ext cx="1219199" cy="11225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27881" y="2179095"/>
              <a:ext cx="1223749" cy="1120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030301" y="2182505"/>
              <a:ext cx="1223749" cy="1120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351128" y="2182506"/>
              <a:ext cx="1212377" cy="10986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1649105" y="2177956"/>
              <a:ext cx="1212377" cy="10986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29905" y="2176819"/>
              <a:ext cx="607325" cy="5527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1957316" y="2453186"/>
              <a:ext cx="915538" cy="834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258705" y="2738082"/>
              <a:ext cx="614149" cy="564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565779" y="3020419"/>
              <a:ext cx="307075" cy="2789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457201" y="2453187"/>
              <a:ext cx="889379" cy="8461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429905" y="2729553"/>
              <a:ext cx="607325" cy="573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429905" y="3020419"/>
              <a:ext cx="297976" cy="26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 flipV="1">
              <a:off x="2582839" y="2182506"/>
              <a:ext cx="297976" cy="26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 flipV="1">
              <a:off x="2260981" y="2176820"/>
              <a:ext cx="607324" cy="5527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1951631" y="2167722"/>
              <a:ext cx="929184" cy="8526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02"/>
          <a:stretch/>
        </p:blipFill>
        <p:spPr bwMode="auto">
          <a:xfrm>
            <a:off x="304801" y="2209800"/>
            <a:ext cx="2729343" cy="13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8" r="32431"/>
          <a:stretch/>
        </p:blipFill>
        <p:spPr bwMode="auto">
          <a:xfrm>
            <a:off x="3138053" y="2209800"/>
            <a:ext cx="3034147" cy="13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5"/>
          <a:stretch/>
        </p:blipFill>
        <p:spPr bwMode="auto">
          <a:xfrm>
            <a:off x="6068291" y="2209800"/>
            <a:ext cx="2770909" cy="13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304309" y="3638490"/>
                <a:ext cx="27424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(b) Ranking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dirty="0">
                            <a:latin typeface="Cambria Math"/>
                            <a:cs typeface="Arial" pitchFamily="34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309" y="3638490"/>
                <a:ext cx="2742482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22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14612" y="3638490"/>
                <a:ext cx="23721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(c) Ranking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/>
                            <a:cs typeface="Arial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2000" dirty="0">
                            <a:latin typeface="Cambria Math"/>
                            <a:cs typeface="Arial" pitchFamily="34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612" y="3638490"/>
                <a:ext cx="2372188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2828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1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objective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447800"/>
                <a:ext cx="8762999" cy="4968875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dirty="0" smtClean="0">
                    <a:cs typeface="Arial" pitchFamily="34" charset="0"/>
                  </a:rPr>
                  <a:t>Find out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altLang="zh-CN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  <a:cs typeface="Arial" pitchFamily="34" charset="0"/>
                      </a:rPr>
                      <m:t>𝕍</m:t>
                    </m:r>
                  </m:oMath>
                </a14:m>
                <a:r>
                  <a:rPr lang="en-US" altLang="zh-CN" dirty="0" smtClean="0">
                    <a:cs typeface="Arial" pitchFamily="34" charset="0"/>
                  </a:rPr>
                  <a:t> that minimize: </a:t>
                </a:r>
                <a:r>
                  <a:rPr lang="en-US" altLang="zh-CN" sz="2400" i="1" dirty="0" smtClean="0">
                    <a:latin typeface="Cambria Math"/>
                  </a:rPr>
                  <a:t/>
                </a:r>
                <a:br>
                  <a:rPr lang="en-US" altLang="zh-CN" sz="240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/>
                          </a:rPr>
                          <m:t>𝑓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𝕍</m:t>
                        </m:r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/>
                          </a:rPr>
                          <m:t>𝑓</m:t>
                        </m:r>
                        <m:r>
                          <a:rPr lang="en-US" altLang="zh-CN" sz="2400">
                            <a:latin typeface="Cambria Math"/>
                          </a:rPr>
                          <m:t>,</m:t>
                        </m:r>
                        <m:r>
                          <a:rPr lang="en-US" altLang="zh-CN" sz="2400" b="0" i="1">
                            <a:latin typeface="Cambria Math"/>
                          </a:rPr>
                          <m:t>𝕍</m:t>
                        </m:r>
                      </m:e>
                    </m:d>
                    <m:r>
                      <a:rPr lang="en-US" altLang="zh-CN" sz="240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40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/>
                          </a:rPr>
                          <m:t>𝕍</m:t>
                        </m:r>
                      </m:e>
                    </m:d>
                    <m:r>
                      <a:rPr lang="en-US" altLang="zh-CN" sz="2400" b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b="0" i="1">
                        <a:latin typeface="Cambria Math"/>
                      </a:rPr>
                      <m:t>(</m:t>
                    </m:r>
                    <m:r>
                      <a:rPr lang="en-US" altLang="zh-CN" sz="2400" b="0" i="1">
                        <a:latin typeface="Cambria Math"/>
                      </a:rPr>
                      <m:t>𝕍</m:t>
                    </m:r>
                    <m:r>
                      <a:rPr lang="en-US" altLang="zh-CN" sz="2400" b="0" i="1">
                        <a:latin typeface="Cambria Math"/>
                      </a:rPr>
                      <m:t>)</m:t>
                    </m:r>
                    <m:r>
                      <a:rPr lang="en-US" altLang="zh-CN" sz="2400" b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400" b="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400" b="0" i="1">
                        <a:latin typeface="Cambria Math"/>
                      </a:rPr>
                      <m:t>(</m:t>
                    </m:r>
                    <m:r>
                      <a:rPr lang="en-US" altLang="zh-CN" sz="2400" b="0" i="1">
                        <a:latin typeface="Cambria Math"/>
                      </a:rPr>
                      <m:t>𝕍</m:t>
                    </m:r>
                    <m:r>
                      <a:rPr lang="en-US" altLang="zh-CN" sz="2400" b="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>
                  <a:latin typeface="Trebuchet MS" pitchFamily="34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Optimization</a:t>
                </a:r>
              </a:p>
              <a:p>
                <a:pPr lvl="1">
                  <a:spcAft>
                    <a:spcPts val="1200"/>
                  </a:spcAft>
                  <a:buClr>
                    <a:schemeClr val="tx2"/>
                  </a:buClr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Require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𝜕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𝐽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(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, 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𝕍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𝜕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𝑓</m:t>
                        </m:r>
                      </m:den>
                    </m:f>
                    <m:r>
                      <a:rPr lang="en-US" sz="2400">
                        <a:latin typeface="Cambria Math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𝜕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𝐽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(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𝑓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, 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𝕍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)</m:t>
                        </m:r>
                      </m:num>
                      <m:den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𝜕</m:t>
                        </m:r>
                        <m:r>
                          <a:rPr lang="en-US" sz="2400">
                            <a:latin typeface="Cambria Math"/>
                            <a:cs typeface="Arial" pitchFamily="34" charset="0"/>
                          </a:rPr>
                          <m:t>𝕍</m:t>
                        </m:r>
                      </m:den>
                    </m:f>
                    <m:r>
                      <a:rPr lang="en-US" sz="2400">
                        <a:latin typeface="Cambria Math"/>
                        <a:cs typeface="Arial" pitchFamily="34" charset="0"/>
                      </a:rPr>
                      <m:t>=0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lvl="1">
                  <a:spcAft>
                    <a:spcPts val="1200"/>
                  </a:spcAft>
                  <a:buClr>
                    <a:schemeClr val="tx2"/>
                  </a:buClr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Solve the linear system:</a:t>
                </a:r>
                <a:br>
                  <a:rPr 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𝕀</m:t>
                              </m:r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𝐶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𝐺</m:t>
                              </m:r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𝐵</m:t>
                              </m:r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𝐷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400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𝕍</m:t>
                              </m:r>
                            </m:e>
                          </m:mr>
                        </m:m>
                      </m:e>
                    </m:d>
                    <m:r>
                      <a:rPr lang="en-US" sz="2400">
                        <a:latin typeface="Cambria Math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/>
                                  <a:cs typeface="Arial" pitchFamily="34" charset="0"/>
                                </a:rPr>
                                <m:t>𝐻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447800"/>
                <a:ext cx="8762999" cy="4968875"/>
              </a:xfrm>
              <a:blipFill rotWithShape="1">
                <a:blip r:embed="rId2"/>
                <a:stretch>
                  <a:fillRect l="-1531" t="-1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0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Algorithms for comparison</a:t>
            </a:r>
          </a:p>
          <a:p>
            <a:pPr lvl="1">
              <a:buClr>
                <a:schemeClr val="tx2"/>
              </a:buClr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ur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proposed Parallel Field Ranking 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PFRank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algorithm</a:t>
            </a:r>
          </a:p>
          <a:p>
            <a:pPr lvl="1">
              <a:buClr>
                <a:schemeClr val="tx2"/>
              </a:buClr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Laplacian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-based manifold ranking algorithm (MR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2" algn="just" defTabSz="4400550">
              <a:spcAft>
                <a:spcPts val="600"/>
              </a:spcAft>
            </a:pPr>
            <a:r>
              <a:rPr lang="en-US" sz="2200" dirty="0" smtClean="0"/>
              <a:t>Ensures the smoothness of the relevance function. </a:t>
            </a:r>
          </a:p>
          <a:p>
            <a:pPr lvl="2" algn="just" defTabSz="4400550">
              <a:spcAft>
                <a:spcPts val="600"/>
              </a:spcAft>
            </a:pPr>
            <a:r>
              <a:rPr lang="en-US" sz="2200" dirty="0" smtClean="0"/>
              <a:t>But the actual variation of the relevance function along the geodesics of the manifold (monotonically or not) is unknown.</a:t>
            </a:r>
            <a:endParaRPr lang="en-US" sz="2200" dirty="0"/>
          </a:p>
          <a:p>
            <a:pPr lvl="2" algn="just" defTabSz="4400550">
              <a:spcAft>
                <a:spcPts val="600"/>
              </a:spcAft>
            </a:pPr>
            <a:r>
              <a:rPr lang="en-US" sz="2200" dirty="0"/>
              <a:t>D. Zhou, J. Weston, A. </a:t>
            </a:r>
            <a:r>
              <a:rPr lang="en-US" sz="2200" dirty="0" err="1"/>
              <a:t>Gretton</a:t>
            </a:r>
            <a:r>
              <a:rPr lang="en-US" sz="2200" dirty="0"/>
              <a:t>, O. </a:t>
            </a:r>
            <a:r>
              <a:rPr lang="en-US" sz="2200" dirty="0" err="1"/>
              <a:t>Bousquet</a:t>
            </a:r>
            <a:r>
              <a:rPr lang="en-US" sz="2200" dirty="0"/>
              <a:t>, </a:t>
            </a:r>
            <a:r>
              <a:rPr lang="en-US" sz="2200" dirty="0" smtClean="0"/>
              <a:t>and B</a:t>
            </a:r>
            <a:r>
              <a:rPr lang="en-US" sz="2200" dirty="0"/>
              <a:t>. </a:t>
            </a:r>
            <a:r>
              <a:rPr lang="en-US" sz="2200" dirty="0" err="1"/>
              <a:t>Sch¨olkopf</a:t>
            </a:r>
            <a:r>
              <a:rPr lang="en-US" sz="2200" dirty="0"/>
              <a:t>. Ranking on data manifolds. In NIPS 16, 2003.</a:t>
            </a:r>
          </a:p>
          <a:p>
            <a:pPr lvl="1">
              <a:buClr>
                <a:schemeClr val="tx2"/>
              </a:buClr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Support Vector Machines (SVM)</a:t>
            </a:r>
          </a:p>
          <a:p>
            <a:pPr lvl="2">
              <a:buClr>
                <a:schemeClr val="tx2"/>
              </a:buClr>
            </a:pPr>
            <a:r>
              <a:rPr lang="en-US" sz="2200" dirty="0" smtClean="0"/>
              <a:t>Does not consider the manifold structure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7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/>
          </a:bodyPr>
          <a:lstStyle/>
          <a:p>
            <a:r>
              <a:rPr lang="en-US" dirty="0"/>
              <a:t>Given an image as a query, we hope to rank </a:t>
            </a:r>
            <a:r>
              <a:rPr lang="en-US" dirty="0" smtClean="0"/>
              <a:t>all the images in the database according </a:t>
            </a:r>
            <a:r>
              <a:rPr lang="en-US" dirty="0"/>
              <a:t>to their relevance to </a:t>
            </a:r>
            <a:r>
              <a:rPr lang="en-US" dirty="0" smtClean="0"/>
              <a:t>the query.</a:t>
            </a:r>
          </a:p>
          <a:p>
            <a:r>
              <a:rPr lang="en-US" dirty="0" smtClean="0"/>
              <a:t>Data set</a:t>
            </a:r>
          </a:p>
          <a:p>
            <a:pPr lvl="1">
              <a:buClr>
                <a:schemeClr val="tx2"/>
              </a:buClr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5,000 images of 50 semantic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categories from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the COREL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database</a:t>
            </a:r>
          </a:p>
          <a:p>
            <a:pPr lvl="2">
              <a:buClr>
                <a:schemeClr val="tx2"/>
              </a:buClr>
            </a:pPr>
            <a:r>
              <a:rPr lang="en-US" sz="2200" dirty="0"/>
              <a:t>Each image is represented by a 297-dimensional feature vector</a:t>
            </a:r>
          </a:p>
          <a:p>
            <a:pPr lvl="1">
              <a:buClr>
                <a:schemeClr val="tx2"/>
              </a:buClr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1428 face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images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of 68 people from the CMU PIE face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database</a:t>
            </a:r>
          </a:p>
          <a:p>
            <a:pPr lvl="2">
              <a:buClr>
                <a:schemeClr val="tx2"/>
              </a:buClr>
            </a:pPr>
            <a:r>
              <a:rPr lang="en-US" sz="2200" dirty="0"/>
              <a:t>Each image is represented by a </a:t>
            </a:r>
            <a:r>
              <a:rPr lang="en-US" sz="2200" dirty="0" smtClean="0"/>
              <a:t>1024-dimensional </a:t>
            </a:r>
            <a:r>
              <a:rPr lang="en-US" sz="2200" dirty="0"/>
              <a:t>feature </a:t>
            </a:r>
            <a:r>
              <a:rPr lang="en-US" sz="2200" dirty="0" smtClean="0"/>
              <a:t>vector</a:t>
            </a:r>
          </a:p>
          <a:p>
            <a:pPr lvl="1">
              <a:buClr>
                <a:schemeClr val="tx2"/>
              </a:buClr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Graph: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build 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nearest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neighbor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graph based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on the features (following [Guillory </a:t>
            </a:r>
            <a:r>
              <a:rPr lang="en-US" altLang="zh-CN" sz="2400" dirty="0">
                <a:latin typeface="Arial" pitchFamily="34" charset="0"/>
                <a:cs typeface="Arial" pitchFamily="34" charset="0"/>
              </a:rPr>
              <a:t>et al., 09]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61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/>
              <a:t>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686800" cy="3723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5221069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average precision-scope curves of different </a:t>
            </a:r>
            <a:r>
              <a:rPr lang="en-US" sz="2800" dirty="0" smtClean="0"/>
              <a:t>relevance search algorithms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36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00090"/>
            <a:ext cx="8839200" cy="4968875"/>
          </a:xfrm>
        </p:spPr>
        <p:txBody>
          <a:bodyPr>
            <a:normAutofit/>
          </a:bodyPr>
          <a:lstStyle/>
          <a:p>
            <a:r>
              <a:rPr lang="en-US" sz="2800" dirty="0"/>
              <a:t>Performance comparison using different evaluation metrics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05109"/>
              </p:ext>
            </p:extLst>
          </p:nvPr>
        </p:nvGraphicFramePr>
        <p:xfrm>
          <a:off x="152400" y="2114490"/>
          <a:ext cx="89154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5"/>
                <a:gridCol w="1114425"/>
                <a:gridCol w="1114425"/>
                <a:gridCol w="1114425"/>
                <a:gridCol w="1114425"/>
                <a:gridCol w="1114425"/>
                <a:gridCol w="1114425"/>
                <a:gridCol w="1114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NDCG@10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NDCG @20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Recall@10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Recall@20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Recall@50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Recall@100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MAP</a:t>
                      </a:r>
                      <a:endParaRPr lang="en-US" sz="2000" b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SVM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0.297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0.279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0.066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0.121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0.242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0.404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0.244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0.312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0.302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0.061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0.116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0.237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0.237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PFRank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0.435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0.388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0.091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0.152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0.272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0.394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0.256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1628"/>
              </p:ext>
            </p:extLst>
          </p:nvPr>
        </p:nvGraphicFramePr>
        <p:xfrm>
          <a:off x="152400" y="4415730"/>
          <a:ext cx="89154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5"/>
                <a:gridCol w="1114425"/>
                <a:gridCol w="1114425"/>
                <a:gridCol w="1114425"/>
                <a:gridCol w="1114425"/>
                <a:gridCol w="1114425"/>
                <a:gridCol w="1114425"/>
                <a:gridCol w="1114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NDCG@10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NDCG @20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Recall@10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Recall@20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Recall@50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Recall@100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MAP</a:t>
                      </a:r>
                      <a:endParaRPr lang="en-US" sz="2000" b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SVM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0.761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0.530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0.503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0.631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0.695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0.575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0.537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0.446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0.383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0.583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0.698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0.806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0.441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PFRank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0.786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0.605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0.572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0.750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0.847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0.889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0.729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52800" y="4019490"/>
            <a:ext cx="255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COREL data 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55883" y="6305490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T</a:t>
            </a:r>
            <a:r>
              <a:rPr lang="en-US" sz="2000" dirty="0" smtClean="0"/>
              <a:t>he CMU PIE data </a:t>
            </a:r>
            <a:r>
              <a:rPr lang="en-US" sz="2000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3056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Overview of my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800" y="5943600"/>
            <a:ext cx="84582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2599" y="1295400"/>
            <a:ext cx="0" cy="52578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49627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SSL (Semi-supervised Learning)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53400" y="6082099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0800" y="5943600"/>
            <a:ext cx="2130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Heterogeneous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4800" y="5943600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Homogeneous Networks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2599" y="6031468"/>
            <a:ext cx="236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Non-networked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847671"/>
            <a:ext cx="1752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Analyzing &amp; Improving Existing SSL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1154668"/>
            <a:ext cx="1752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Problem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04800" y="34290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>
            <a:off x="1563623" y="4002024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>
            <a:off x="3849624" y="3998977"/>
            <a:ext cx="5102352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2599" y="137160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Analyze the error bound of SSL [ICML’12]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14802" y="1828800"/>
            <a:ext cx="2285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Active learning to minimize the expected error of SSL [AISTATS’12]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76400" y="242947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Minimize the expected error of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[CVPR’09, PAMI’11]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4802" y="3620869"/>
            <a:ext cx="228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Label propagation [Zhou et al., 03],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400800" y="3496270"/>
            <a:ext cx="236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Graph-regularized classification [PKDD’10, SIGIR’11]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00800" y="2057400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Integrating ranking and SSL [KDD’11]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52599" y="3620869"/>
            <a:ext cx="2362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LapRLS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zh-CN" dirty="0" smtClean="0">
                <a:latin typeface="Arial" pitchFamily="34" charset="0"/>
                <a:cs typeface="Arial" pitchFamily="34" charset="0"/>
              </a:rPr>
            </a:b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Belkin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 et al., 06], etc.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04800" y="4495800"/>
            <a:ext cx="8229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4867870"/>
            <a:ext cx="175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Relevance Search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2599" y="4800600"/>
            <a:ext cx="2362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Arial" pitchFamily="34" charset="0"/>
                <a:cs typeface="Arial" pitchFamily="34" charset="0"/>
              </a:rPr>
              <a:t>Distance Metrics (Euclidean, cosine, etc.)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14800" y="4466272"/>
            <a:ext cx="22859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Personalized PageRank [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Jeh</a:t>
            </a:r>
            <a:r>
              <a:rPr lang="en-US" dirty="0">
                <a:latin typeface="Arial" pitchFamily="34" charset="0"/>
                <a:cs typeface="Arial" pitchFamily="34" charset="0"/>
              </a:rPr>
              <a:t> et al., 03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], etc.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Parallel Field Ranking [KDD’12]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00800" y="4645152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Learning the relevance between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76132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denote the relevance score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The computation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depends on the </a:t>
                </a:r>
                <a:r>
                  <a:rPr lang="en-US" dirty="0" smtClean="0"/>
                  <a:t>observed correlations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in </a:t>
                </a:r>
                <a:r>
                  <a:rPr lang="en-US" dirty="0" smtClean="0"/>
                  <a:t>the text data</a:t>
                </a:r>
                <a:endParaRPr lang="en-US" altLang="zh-CN" dirty="0" smtClean="0"/>
              </a:p>
              <a:p>
                <a:pPr lvl="1"/>
                <a:r>
                  <a:rPr lang="en-US" dirty="0" smtClean="0"/>
                  <a:t>Simplest way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𝑓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)=</m:t>
                    </m:r>
                    <m:r>
                      <a:rPr lang="en-US" altLang="zh-CN" b="0" i="1" smtClean="0">
                        <a:latin typeface="Cambria Math"/>
                      </a:rPr>
                      <m:t>𝑐𝑜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 smtClean="0"/>
              </a:p>
              <a:p>
                <a:pPr lvl="1"/>
                <a:r>
                  <a:rPr lang="en-US" dirty="0" smtClean="0"/>
                  <a:t>Cannot effectively </a:t>
                </a:r>
                <a:r>
                  <a:rPr lang="en-US" dirty="0"/>
                  <a:t>capture the correlation contexts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pPr lvl="2"/>
                <a:r>
                  <a:rPr lang="en-US" dirty="0" smtClean="0"/>
                  <a:t>Frequent sentence</a:t>
                </a:r>
                <a:r>
                  <a:rPr lang="en-US" altLang="zh-CN" dirty="0" smtClean="0"/>
                  <a:t>:</a:t>
                </a:r>
                <a:r>
                  <a:rPr lang="en-US" dirty="0" smtClean="0"/>
                  <a:t> Which </a:t>
                </a:r>
                <a:r>
                  <a:rPr lang="en-US" dirty="0"/>
                  <a:t>is able to </a:t>
                </a:r>
                <a:r>
                  <a:rPr lang="en-US" dirty="0" smtClean="0"/>
                  <a:t>treat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acne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doxycycline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tetracycline</a:t>
                </a:r>
                <a:r>
                  <a:rPr lang="en-US" dirty="0" smtClean="0"/>
                  <a:t>?</a:t>
                </a:r>
              </a:p>
              <a:p>
                <a:pPr lvl="2"/>
                <a:r>
                  <a:rPr lang="en-US" dirty="0" smtClean="0"/>
                  <a:t>Is the </a:t>
                </a:r>
                <a:r>
                  <a:rPr lang="en-US" dirty="0"/>
                  <a:t>drug </a:t>
                </a:r>
                <a:r>
                  <a:rPr lang="en-US" dirty="0" smtClean="0"/>
                  <a:t>entity “</a:t>
                </a:r>
                <a:r>
                  <a:rPr lang="en-US" dirty="0"/>
                  <a:t>tetracycline” </a:t>
                </a:r>
                <a:r>
                  <a:rPr lang="en-US" dirty="0" smtClean="0"/>
                  <a:t>relevant </a:t>
                </a:r>
                <a:r>
                  <a:rPr lang="en-US" dirty="0"/>
                  <a:t>to the </a:t>
                </a:r>
                <a:r>
                  <a:rPr lang="en-US" dirty="0" smtClean="0"/>
                  <a:t>disease entity </a:t>
                </a:r>
                <a:r>
                  <a:rPr lang="en-US" dirty="0"/>
                  <a:t>“acne” or </a:t>
                </a:r>
                <a:r>
                  <a:rPr lang="en-US" dirty="0" smtClean="0"/>
                  <a:t>not</a:t>
                </a:r>
                <a:r>
                  <a:rPr lang="en-US" altLang="zh-CN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29200"/>
              </a:xfrm>
              <a:blipFill rotWithShape="1">
                <a:blip r:embed="rId2"/>
                <a:stretch>
                  <a:fillRect l="-1481" t="-2182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correlation contexts between </a:t>
            </a:r>
            <a:r>
              <a:rPr lang="en-US" sz="2400" dirty="0" smtClean="0"/>
              <a:t>two entities </a:t>
            </a:r>
            <a:r>
              <a:rPr lang="en-US" sz="2400" dirty="0"/>
              <a:t>can be manifested by other entities that </a:t>
            </a:r>
            <a:r>
              <a:rPr lang="en-US" sz="2400" dirty="0" smtClean="0"/>
              <a:t>frequently co-occur </a:t>
            </a:r>
            <a:r>
              <a:rPr lang="en-US" sz="2400" dirty="0"/>
              <a:t>with </a:t>
            </a:r>
            <a:r>
              <a:rPr lang="en-US" sz="2400" dirty="0" smtClean="0"/>
              <a:t>both</a:t>
            </a:r>
          </a:p>
          <a:p>
            <a:pPr lvl="1"/>
            <a:r>
              <a:rPr lang="en-US" sz="2400" dirty="0"/>
              <a:t>F</a:t>
            </a:r>
            <a:r>
              <a:rPr lang="en-US" sz="2400" dirty="0" smtClean="0"/>
              <a:t>requent sentence</a:t>
            </a:r>
            <a:r>
              <a:rPr lang="en-US" altLang="zh-CN" sz="2400" dirty="0"/>
              <a:t>: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Acne</a:t>
            </a:r>
            <a:r>
              <a:rPr lang="en-US" sz="2400" dirty="0" smtClean="0"/>
              <a:t> </a:t>
            </a:r>
            <a:r>
              <a:rPr lang="en-US" sz="2400" dirty="0"/>
              <a:t>is a disease that affects the </a:t>
            </a:r>
            <a:r>
              <a:rPr lang="en-US" sz="2400" dirty="0">
                <a:solidFill>
                  <a:srgbClr val="FF0000"/>
                </a:solidFill>
              </a:rPr>
              <a:t>skin</a:t>
            </a:r>
            <a:r>
              <a:rPr lang="en-US" sz="2400" dirty="0"/>
              <a:t>’s oil </a:t>
            </a:r>
            <a:r>
              <a:rPr lang="en-US" sz="2400" dirty="0" smtClean="0"/>
              <a:t>glands.</a:t>
            </a:r>
            <a:br>
              <a:rPr lang="en-US" sz="2400" dirty="0" smtClean="0"/>
            </a:br>
            <a:r>
              <a:rPr lang="en-US" altLang="zh-CN" sz="2400" dirty="0" smtClean="0"/>
              <a:t>=&gt; </a:t>
            </a:r>
            <a:r>
              <a:rPr lang="en-US" sz="2400" dirty="0" smtClean="0"/>
              <a:t>To </a:t>
            </a:r>
            <a:r>
              <a:rPr lang="en-US" sz="2400" dirty="0"/>
              <a:t>treat the disease “acne”, </a:t>
            </a:r>
            <a:r>
              <a:rPr lang="en-US" sz="2400" dirty="0" smtClean="0"/>
              <a:t>the organism </a:t>
            </a:r>
            <a:r>
              <a:rPr lang="en-US" sz="2400" dirty="0"/>
              <a:t>entity “skin” is one kind of targets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/>
              <a:t>F</a:t>
            </a:r>
            <a:r>
              <a:rPr lang="en-US" sz="2400" dirty="0" smtClean="0"/>
              <a:t>requent sentence</a:t>
            </a:r>
            <a:r>
              <a:rPr lang="en-US" altLang="zh-CN" sz="2400" dirty="0" smtClean="0"/>
              <a:t>: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Tetracyclines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are oral </a:t>
            </a:r>
            <a:r>
              <a:rPr lang="en-US" sz="2400" dirty="0" smtClean="0"/>
              <a:t>antibiotics often </a:t>
            </a:r>
            <a:r>
              <a:rPr lang="en-US" sz="2400" dirty="0"/>
              <a:t>used to treat </a:t>
            </a:r>
            <a:r>
              <a:rPr lang="en-US" sz="2400" dirty="0">
                <a:solidFill>
                  <a:srgbClr val="FF0000"/>
                </a:solidFill>
              </a:rPr>
              <a:t>skin</a:t>
            </a:r>
            <a:r>
              <a:rPr lang="en-US" sz="2400" dirty="0"/>
              <a:t> </a:t>
            </a:r>
            <a:r>
              <a:rPr lang="en-US" sz="2400" dirty="0" smtClean="0"/>
              <a:t>diseases</a:t>
            </a:r>
            <a:br>
              <a:rPr lang="en-US" sz="2400" dirty="0" smtClean="0"/>
            </a:br>
            <a:r>
              <a:rPr lang="en-US" altLang="zh-CN" sz="2400" dirty="0" smtClean="0"/>
              <a:t>=&gt; </a:t>
            </a:r>
            <a:r>
              <a:rPr lang="en-US" altLang="zh-CN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function scope of drug “tetracycline” covers the </a:t>
            </a:r>
            <a:r>
              <a:rPr lang="en-US" sz="2400" dirty="0" smtClean="0"/>
              <a:t>target entity </a:t>
            </a:r>
            <a:r>
              <a:rPr lang="en-US" sz="2400" dirty="0"/>
              <a:t>“skin”.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target entity “skin” </a:t>
            </a:r>
            <a:r>
              <a:rPr lang="en-US" sz="2400" dirty="0" smtClean="0"/>
              <a:t>effectively links </a:t>
            </a:r>
            <a:r>
              <a:rPr lang="en-US" sz="2400" dirty="0"/>
              <a:t>the drug entity “tetracycline” and the disease </a:t>
            </a:r>
            <a:r>
              <a:rPr lang="en-US" sz="2400" dirty="0" smtClean="0"/>
              <a:t>entity “acne</a:t>
            </a:r>
            <a:r>
              <a:rPr lang="en-US" sz="2400" dirty="0"/>
              <a:t>” together and implies their </a:t>
            </a:r>
            <a:r>
              <a:rPr lang="en-US" sz="2400" dirty="0" smtClean="0"/>
              <a:t>relevance</a:t>
            </a:r>
            <a:r>
              <a:rPr lang="en-US" altLang="zh-CN" sz="24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71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an </a:t>
            </a:r>
            <a:r>
              <a:rPr lang="en-US" dirty="0"/>
              <a:t>undirected Entity Correlation </a:t>
            </a:r>
            <a:r>
              <a:rPr lang="en-US" dirty="0" smtClean="0"/>
              <a:t>Graph to encode </a:t>
            </a:r>
            <a:r>
              <a:rPr lang="en-US" dirty="0"/>
              <a:t>the context information in the </a:t>
            </a:r>
            <a:r>
              <a:rPr lang="en-US" dirty="0" smtClean="0"/>
              <a:t>text</a:t>
            </a:r>
          </a:p>
          <a:p>
            <a:pPr lvl="1"/>
            <a:r>
              <a:rPr lang="en-US" altLang="zh-CN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Acne</a:t>
            </a:r>
            <a:r>
              <a:rPr lang="en-US" dirty="0" smtClean="0"/>
              <a:t> </a:t>
            </a:r>
            <a:r>
              <a:rPr lang="en-US" dirty="0"/>
              <a:t>is a disease that affects the </a:t>
            </a:r>
            <a:r>
              <a:rPr lang="en-US" dirty="0">
                <a:solidFill>
                  <a:srgbClr val="FF0000"/>
                </a:solidFill>
              </a:rPr>
              <a:t>skin</a:t>
            </a:r>
            <a:r>
              <a:rPr lang="en-US" dirty="0"/>
              <a:t>’s oil glands</a:t>
            </a:r>
            <a:r>
              <a:rPr lang="en-US" dirty="0" smtClean="0"/>
              <a:t>.</a:t>
            </a:r>
            <a:r>
              <a:rPr lang="en-US" altLang="zh-CN" dirty="0" smtClean="0"/>
              <a:t>”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“</a:t>
            </a:r>
            <a:r>
              <a:rPr lang="en-US" dirty="0" err="1">
                <a:solidFill>
                  <a:srgbClr val="FF0000"/>
                </a:solidFill>
              </a:rPr>
              <a:t>Tetracyclines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oral antibiotics often used to treat </a:t>
            </a:r>
            <a:r>
              <a:rPr lang="en-US" dirty="0">
                <a:solidFill>
                  <a:srgbClr val="FF0000"/>
                </a:solidFill>
              </a:rPr>
              <a:t>skin</a:t>
            </a:r>
            <a:r>
              <a:rPr lang="en-US" dirty="0"/>
              <a:t> diseases</a:t>
            </a:r>
            <a:r>
              <a:rPr lang="en-US" altLang="zh-CN" dirty="0" smtClean="0"/>
              <a:t>”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dirty="0"/>
              <a:t>=&gt; path: </a:t>
            </a:r>
            <a:r>
              <a:rPr lang="en-US" dirty="0"/>
              <a:t>“tetracycline – skin – </a:t>
            </a:r>
            <a:r>
              <a:rPr lang="en-US" dirty="0" smtClean="0"/>
              <a:t>acne”</a:t>
            </a:r>
          </a:p>
          <a:p>
            <a:pPr lvl="1"/>
            <a:r>
              <a:rPr lang="en-US" sz="2800" dirty="0" smtClean="0"/>
              <a:t>All the </a:t>
            </a:r>
            <a:r>
              <a:rPr lang="en-US" sz="2800" dirty="0"/>
              <a:t>paths </a:t>
            </a:r>
            <a:r>
              <a:rPr lang="en-US" sz="2800" dirty="0" smtClean="0"/>
              <a:t>between </a:t>
            </a:r>
            <a:r>
              <a:rPr lang="en-US" dirty="0"/>
              <a:t>“tetracycline” and “acne</a:t>
            </a:r>
            <a:r>
              <a:rPr lang="en-US" dirty="0" smtClean="0"/>
              <a:t>” </a:t>
            </a:r>
            <a:r>
              <a:rPr lang="en-US" sz="2800" dirty="0" smtClean="0"/>
              <a:t>collectively </a:t>
            </a:r>
            <a:r>
              <a:rPr lang="en-US" sz="2800" dirty="0"/>
              <a:t>serve </a:t>
            </a:r>
            <a:r>
              <a:rPr lang="en-US" sz="2800" dirty="0" smtClean="0"/>
              <a:t>as the </a:t>
            </a:r>
            <a:r>
              <a:rPr lang="en-US" sz="2800" dirty="0"/>
              <a:t>correlation contexts </a:t>
            </a:r>
            <a:r>
              <a:rPr lang="en-US" sz="2800" dirty="0" smtClean="0"/>
              <a:t>for the relevance between the two entities</a:t>
            </a:r>
            <a:r>
              <a:rPr lang="en-US" altLang="zh-CN" sz="2800" dirty="0" smtClean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905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different meta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4" y="2072640"/>
            <a:ext cx="4158276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80" y="2057400"/>
            <a:ext cx="4249119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1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 smtClean="0"/>
              <a:t>Active learning for improving SSL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6670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Without labels, the error is unknown, so we turn to analyze the </a:t>
            </a:r>
            <a:r>
              <a:rPr lang="en-US" dirty="0">
                <a:solidFill>
                  <a:srgbClr val="FF0000"/>
                </a:solidFill>
              </a:rPr>
              <a:t>expected prediction error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FF0000"/>
                </a:solidFill>
              </a:rPr>
              <a:t>Different</a:t>
            </a:r>
            <a:r>
              <a:rPr lang="en-US" dirty="0"/>
              <a:t> active learners should be paired with </a:t>
            </a:r>
            <a:r>
              <a:rPr lang="en-US" dirty="0">
                <a:solidFill>
                  <a:srgbClr val="FF0000"/>
                </a:solidFill>
              </a:rPr>
              <a:t>different</a:t>
            </a:r>
            <a:r>
              <a:rPr lang="en-US" dirty="0"/>
              <a:t> </a:t>
            </a:r>
            <a:r>
              <a:rPr lang="en-US" dirty="0" smtClean="0"/>
              <a:t>SSL methods, </a:t>
            </a:r>
            <a:r>
              <a:rPr lang="en-US" dirty="0"/>
              <a:t>but </a:t>
            </a:r>
            <a:r>
              <a:rPr lang="en-US" dirty="0" smtClean="0"/>
              <a:t>can be constructed </a:t>
            </a:r>
            <a:r>
              <a:rPr lang="en-US" dirty="0"/>
              <a:t>based on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criterion </a:t>
            </a:r>
          </a:p>
          <a:p>
            <a:pPr lvl="1"/>
            <a:r>
              <a:rPr lang="en-US" dirty="0"/>
              <a:t>Expected error </a:t>
            </a:r>
            <a:r>
              <a:rPr lang="en-US" dirty="0" smtClean="0"/>
              <a:t>minimization</a:t>
            </a:r>
            <a:endParaRPr lang="en-US" dirty="0"/>
          </a:p>
        </p:txBody>
      </p:sp>
      <p:sp>
        <p:nvSpPr>
          <p:cNvPr id="4" name="Bevel 3"/>
          <p:cNvSpPr/>
          <p:nvPr/>
        </p:nvSpPr>
        <p:spPr>
          <a:xfrm>
            <a:off x="6019800" y="1524000"/>
            <a:ext cx="2362200" cy="1447800"/>
          </a:xfrm>
          <a:prstGeom prst="beve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SSL method</a:t>
            </a:r>
            <a:endParaRPr lang="en-US" sz="2400" dirty="0"/>
          </a:p>
        </p:txBody>
      </p:sp>
      <p:sp>
        <p:nvSpPr>
          <p:cNvPr id="5" name="Bevel 4"/>
          <p:cNvSpPr/>
          <p:nvPr/>
        </p:nvSpPr>
        <p:spPr>
          <a:xfrm>
            <a:off x="990600" y="1524000"/>
            <a:ext cx="2362200" cy="1447800"/>
          </a:xfrm>
          <a:prstGeom prst="beve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Active learner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429000" y="1764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Minimize the error</a:t>
            </a:r>
            <a:endParaRPr lang="en-US" dirty="0"/>
          </a:p>
        </p:txBody>
      </p:sp>
      <p:sp>
        <p:nvSpPr>
          <p:cNvPr id="8" name="Notched Right Arrow 7"/>
          <p:cNvSpPr/>
          <p:nvPr/>
        </p:nvSpPr>
        <p:spPr>
          <a:xfrm>
            <a:off x="3505200" y="2038350"/>
            <a:ext cx="2438400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54102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/>
                  <a:t>Choose one state-of-the-art semi-supervised classification algorithm as an example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Semi-Supervised Learning Using Gaussian Fields and Harmonic Functions. </a:t>
                </a:r>
                <a:r>
                  <a:rPr lang="en-US" altLang="zh-CN" dirty="0" err="1"/>
                  <a:t>Xiaojin</a:t>
                </a:r>
                <a:r>
                  <a:rPr lang="en-US" altLang="zh-CN" dirty="0"/>
                  <a:t> Zhu, </a:t>
                </a:r>
                <a:r>
                  <a:rPr lang="en-US" altLang="zh-CN" dirty="0" err="1"/>
                  <a:t>Zoubin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Ghahramani</a:t>
                </a:r>
                <a:r>
                  <a:rPr lang="en-US" altLang="zh-CN" dirty="0"/>
                  <a:t> and John Lafferty. In </a:t>
                </a:r>
                <a:r>
                  <a:rPr lang="en-US" altLang="zh-CN" i="1" dirty="0"/>
                  <a:t>ICML </a:t>
                </a:r>
                <a:r>
                  <a:rPr lang="en-US" altLang="zh-CN" i="1" dirty="0" smtClean="0"/>
                  <a:t>2003</a:t>
                </a:r>
                <a:endParaRPr lang="en-US" altLang="zh-CN" dirty="0" smtClean="0"/>
              </a:p>
              <a:p>
                <a:pPr marL="342900" lvl="1" indent="-342900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altLang="zh-CN" sz="3200" dirty="0"/>
                  <a:t>Analyze the </a:t>
                </a:r>
                <a:r>
                  <a:rPr lang="en-US" altLang="zh-CN" sz="3200" dirty="0" smtClean="0"/>
                  <a:t>probability distribution of the labels</a:t>
                </a:r>
                <a:endParaRPr lang="en-US" altLang="zh-CN" sz="3200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Multivariate normal: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𝑢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∼</m:t>
                    </m:r>
                    <m:r>
                      <a:rPr lang="en-US" altLang="zh-CN">
                        <a:latin typeface="Cambria Math"/>
                      </a:rPr>
                      <m:t>𝑁</m:t>
                    </m:r>
                    <m:r>
                      <a:rPr lang="en-US" altLang="zh-CN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𝑢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𝑢𝑢</m:t>
                        </m:r>
                      </m:sub>
                      <m:sup>
                        <m:r>
                          <a:rPr lang="en-US" altLang="zh-CN">
                            <a:latin typeface="Cambria Math"/>
                          </a:rPr>
                          <m:t>−1</m:t>
                        </m:r>
                      </m:sup>
                    </m:sSubSup>
                    <m:r>
                      <a:rPr lang="en-US" altLang="zh-CN">
                        <a:latin typeface="Cambria Math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342900" lvl="1" indent="-342900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altLang="zh-CN" sz="3200" dirty="0"/>
                  <a:t>Compute the total expected error on the unlabeled </a:t>
                </a:r>
                <a:r>
                  <a:rPr lang="en-US" altLang="zh-CN" sz="3200" dirty="0" smtClean="0"/>
                  <a:t>data:</a:t>
                </a:r>
                <a:endParaRPr lang="en-US" altLang="zh-CN" sz="32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𝒱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\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ℒ</m:t>
                              </m:r>
                              <m:r>
                                <a:rPr lang="en-US" altLang="zh-CN" sz="2800" i="1">
                                  <a:latin typeface="Cambria Math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8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8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8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800" i="1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/>
                        </a:rPr>
                        <m:t>Tr</m:t>
                      </m:r>
                      <m:d>
                        <m:d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</a:rPr>
                            <m:t>Cov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/>
                        </a:rPr>
                        <m:t>Tr</m:t>
                      </m:r>
                      <m:r>
                        <a:rPr lang="en-US" altLang="zh-CN" sz="28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/>
                            </a:rPr>
                            <m:t>𝑢𝑢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−1</m:t>
                          </m:r>
                        </m:sup>
                      </m:sSubSup>
                      <m:r>
                        <a:rPr lang="en-US" altLang="zh-CN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Choose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data points to </a:t>
                </a:r>
                <a:r>
                  <a:rPr lang="en-US" altLang="zh-CN" dirty="0"/>
                  <a:t>label, such that the expected error on the rest unlabeled nodes is minimized</a:t>
                </a:r>
                <a:endParaRPr lang="en-US" altLang="zh-CN" dirty="0" smtClean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ℒ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argmin</m:t>
                        </m:r>
                      </m:e>
                      <m:sub>
                        <m:r>
                          <a:rPr lang="en-US" altLang="zh-CN">
                            <a:latin typeface="Cambria Math"/>
                          </a:rPr>
                          <m:t>ℒ</m:t>
                        </m:r>
                        <m:r>
                          <a:rPr lang="en-US" altLang="zh-CN">
                            <a:latin typeface="Cambria Math"/>
                          </a:rPr>
                          <m:t>⊂</m:t>
                        </m:r>
                        <m:r>
                          <a:rPr lang="en-US" altLang="zh-CN">
                            <a:latin typeface="Cambria Math"/>
                          </a:rPr>
                          <m:t>𝒱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Tr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>
                                <a:latin typeface="Cambria Math"/>
                              </a:rPr>
                              <m:t>𝑢𝑢</m:t>
                            </m:r>
                          </m:sub>
                          <m:sup>
                            <m:r>
                              <a:rPr lang="en-US" altLang="zh-CN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marL="342900" lvl="1" indent="-342900"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en-US" altLang="zh-CN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5410200"/>
              </a:xfrm>
              <a:blipFill rotWithShape="1">
                <a:blip r:embed="rId2"/>
                <a:stretch>
                  <a:fillRect l="-1037" t="-2029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C7C691-ACBF-4356-AD9F-548B00E0A6CC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92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  <p:tag name="FIRSTDANR@YOZKPGTFUVWXY5MI" val="2971"/>
  <p:tag name="FIRSTDANR@EKFAUQOFUVWYY57I" val="3619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44292</TotalTime>
  <Words>5470</Words>
  <Application>Microsoft Office PowerPoint</Application>
  <PresentationFormat>On-screen Show (4:3)</PresentationFormat>
  <Paragraphs>642</Paragraphs>
  <Slides>73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宋体</vt:lpstr>
      <vt:lpstr>Times New Roman</vt:lpstr>
      <vt:lpstr>Calibri</vt:lpstr>
      <vt:lpstr>Cambria Math</vt:lpstr>
      <vt:lpstr>Arial Unicode MS</vt:lpstr>
      <vt:lpstr>Wingdings</vt:lpstr>
      <vt:lpstr>新細明體</vt:lpstr>
      <vt:lpstr>Trebuchet MS</vt:lpstr>
      <vt:lpstr>Office Theme</vt:lpstr>
      <vt:lpstr>Semi-supervised Learning and Relevance Search on Networked Data</vt:lpstr>
      <vt:lpstr>Booming age of networked data</vt:lpstr>
      <vt:lpstr>Semi-supervised learning (SSL) on networked data</vt:lpstr>
      <vt:lpstr>Analyzing &amp; improving existing SSL methods</vt:lpstr>
      <vt:lpstr>Relevance search on networked data</vt:lpstr>
      <vt:lpstr>Overview of my research</vt:lpstr>
      <vt:lpstr>Overview of my research</vt:lpstr>
      <vt:lpstr>Active learning for improving SSL</vt:lpstr>
      <vt:lpstr>Methodology</vt:lpstr>
      <vt:lpstr>Highlights</vt:lpstr>
      <vt:lpstr>Overview of my research</vt:lpstr>
      <vt:lpstr>Definition of semi-supervised classification on heterogeneous networked data</vt:lpstr>
      <vt:lpstr>The deficiency of doing semi-supervised classification only</vt:lpstr>
      <vt:lpstr>The deficiency of doing ranking only</vt:lpstr>
      <vt:lpstr>The novel definition of ranking-based classification</vt:lpstr>
      <vt:lpstr>Framework of RankClass</vt:lpstr>
      <vt:lpstr>Experiments - Robustness tests</vt:lpstr>
      <vt:lpstr>Experiments - Robustness tests</vt:lpstr>
      <vt:lpstr>Experiments - Robustness tests</vt:lpstr>
      <vt:lpstr>Experiments - Robustness tests</vt:lpstr>
      <vt:lpstr>Summary</vt:lpstr>
      <vt:lpstr>Overview of my research</vt:lpstr>
      <vt:lpstr>The relevance search problem</vt:lpstr>
      <vt:lpstr>Assumption and motivation</vt:lpstr>
      <vt:lpstr>Objective</vt:lpstr>
      <vt:lpstr>Highlights</vt:lpstr>
      <vt:lpstr>Overview of my research</vt:lpstr>
      <vt:lpstr>The problem</vt:lpstr>
      <vt:lpstr>The motivation</vt:lpstr>
      <vt:lpstr>System framework</vt:lpstr>
      <vt:lpstr>Correlation graph construction</vt:lpstr>
      <vt:lpstr>Correlation graph construction</vt:lpstr>
      <vt:lpstr>The entity correlation graph</vt:lpstr>
      <vt:lpstr>Degree distribution of the nodes</vt:lpstr>
      <vt:lpstr>Small world phenomenon</vt:lpstr>
      <vt:lpstr>Meta path (path type)</vt:lpstr>
      <vt:lpstr>What is a good meta path?</vt:lpstr>
      <vt:lpstr>Meta graph</vt:lpstr>
      <vt:lpstr>Greedy meta path selection algorithm</vt:lpstr>
      <vt:lpstr>Results of meta path selection</vt:lpstr>
      <vt:lpstr>Relevance search over the constructed heterogeneous graph</vt:lpstr>
      <vt:lpstr>Experimental results</vt:lpstr>
      <vt:lpstr>Co-occurrence distribution of the ground truth drug-disease pairs</vt:lpstr>
      <vt:lpstr>Correlation weight evaluation</vt:lpstr>
      <vt:lpstr>Comparing different methods on the same entity correlation graph</vt:lpstr>
      <vt:lpstr>Heterogeneous entity search engine</vt:lpstr>
      <vt:lpstr>Summary</vt:lpstr>
      <vt:lpstr>Future work</vt:lpstr>
      <vt:lpstr>My publications</vt:lpstr>
      <vt:lpstr>Acknowledgements</vt:lpstr>
      <vt:lpstr>PowerPoint Presentation</vt:lpstr>
      <vt:lpstr>PowerPoint Presentation</vt:lpstr>
      <vt:lpstr>Active learning: the problem</vt:lpstr>
      <vt:lpstr>Active learning: the problem</vt:lpstr>
      <vt:lpstr>Existing work</vt:lpstr>
      <vt:lpstr>Graph-based ranking</vt:lpstr>
      <vt:lpstr>PowerPoint Presentation</vt:lpstr>
      <vt:lpstr>Experiments</vt:lpstr>
      <vt:lpstr>Encoding the motivation</vt:lpstr>
      <vt:lpstr>Methodology overview</vt:lpstr>
      <vt:lpstr>Ensuring the linearity</vt:lpstr>
      <vt:lpstr>Discretization</vt:lpstr>
      <vt:lpstr>Discretization</vt:lpstr>
      <vt:lpstr>Encoding the third intuition</vt:lpstr>
      <vt:lpstr>Final objective function</vt:lpstr>
      <vt:lpstr>Experiments</vt:lpstr>
      <vt:lpstr>Image search</vt:lpstr>
      <vt:lpstr>Image search</vt:lpstr>
      <vt:lpstr>Image search</vt:lpstr>
      <vt:lpstr>Motivation</vt:lpstr>
      <vt:lpstr>Motivation</vt:lpstr>
      <vt:lpstr>Motivation</vt:lpstr>
      <vt:lpstr>Comparing different meta paths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</dc:title>
  <dc:subject>Talk at CMU, April 2010</dc:subject>
  <dc:creator>Dan Roth</dc:creator>
  <cp:lastModifiedBy>Ming</cp:lastModifiedBy>
  <cp:revision>734</cp:revision>
  <dcterms:created xsi:type="dcterms:W3CDTF">2004-04-28T22:21:11Z</dcterms:created>
  <dcterms:modified xsi:type="dcterms:W3CDTF">2013-05-15T04:22:44Z</dcterms:modified>
</cp:coreProperties>
</file>